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73" r:id="rId10"/>
    <p:sldId id="261" r:id="rId11"/>
    <p:sldId id="262" r:id="rId12"/>
    <p:sldId id="263" r:id="rId13"/>
    <p:sldId id="269" r:id="rId14"/>
    <p:sldId id="270" r:id="rId15"/>
    <p:sldId id="271" r:id="rId16"/>
    <p:sldId id="272" r:id="rId17"/>
    <p:sldId id="274" r:id="rId18"/>
    <p:sldId id="268" r:id="rId19"/>
    <p:sldId id="278" r:id="rId20"/>
    <p:sldId id="276" r:id="rId21"/>
    <p:sldId id="277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B5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F53CFE3-45A6-4FB8-BAC0-1D1D4BA1D6F2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D09D845-2A90-40F8-A43F-3EA98B24A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23CD61-6FCB-4F45-8B77-CB09519C8FD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30D5A-42A4-4980-B6D1-7860CEAE96D5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019A5-0452-4ED9-A3EF-14218704F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0FC99-BB45-4182-8BD7-02F01D7678A9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07058-0EDE-4CA9-BBFA-23ED820609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A832F-1E85-499E-99AC-B13D828356A3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6B32C-129A-41FF-9BB1-B2DA60C85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40013-6458-42D7-8D42-E168A3AD5693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C3379-898B-4B2A-A4F8-6DB2BB6A3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5F824-7B9E-4DEB-A436-E9C34467C132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C126C-532C-433A-A3D8-9B121E4AD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AB03-6374-4445-92AA-D59C0DAACDAE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8D125-DA25-4B78-9551-8A7A27E21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E83D5-7BA4-4E89-8E22-A9AF7C311ABA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8543-B81D-4DCB-B011-17F72B9E80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7463D-7ECB-4AA1-8459-56D1691308E1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A35A-1958-4FDB-B137-9573A3DF3E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5BF32-6445-4B5D-8E2C-84FB088926B8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CF9C-760A-4F75-9DD5-3D2A188EDE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70657-34BF-4494-90C0-93E0E2E630DA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D84D-59D7-448A-8BCE-AB91EFF6D8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0B89F-19DB-4D06-9EAE-75A22099F295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844DA-A1DD-4C56-A603-D4BEE5F14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B6AEFB-FE78-4E64-8A66-9711739CC47E}" type="datetimeFigureOut">
              <a:rPr lang="ru-RU"/>
              <a:pPr>
                <a:defRPr/>
              </a:pPr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05ADE7-E20F-4F5D-B159-4C389EBCAA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82" y="476672"/>
            <a:ext cx="8454974" cy="1754326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Культура речи педагога ДОУ</a:t>
            </a: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86182" y="2276872"/>
            <a:ext cx="5214974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«Скажи мне слово -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и я скажу, кто ты»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</a:t>
            </a: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                                         (</a:t>
            </a: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С</a:t>
            </a: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ократ)</a:t>
            </a:r>
            <a:endParaRPr lang="ru-RU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pic>
        <p:nvPicPr>
          <p:cNvPr id="3075" name="Picture 3" descr="C:\Documents and Settings\User\Мои документы\Мои рисунки\9799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000372"/>
            <a:ext cx="3414714" cy="347933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4" name="Picture 2" descr="C:\Documents and Settings\User\Мои документы\Мои рисунки\origina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571500"/>
            <a:ext cx="9061450" cy="6286500"/>
          </a:xfrm>
        </p:spPr>
      </p:pic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357188" y="0"/>
            <a:ext cx="8286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Book Antiqua" pitchFamily="18" charset="0"/>
              </a:rPr>
              <a:t>Запомни  и говори правильно!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250825" y="1600200"/>
            <a:ext cx="4321175" cy="4525963"/>
          </a:xfrm>
        </p:spPr>
        <p:txBody>
          <a:bodyPr/>
          <a:lstStyle/>
          <a:p>
            <a:r>
              <a:rPr lang="ru-RU" sz="2400" b="1" smtClean="0">
                <a:latin typeface="Book Antiqua" pitchFamily="18" charset="0"/>
              </a:rPr>
              <a:t>в мае месяце</a:t>
            </a:r>
          </a:p>
          <a:p>
            <a:r>
              <a:rPr lang="ru-RU" sz="2400" b="1" smtClean="0">
                <a:latin typeface="Book Antiqua" pitchFamily="18" charset="0"/>
              </a:rPr>
              <a:t>пять рублей денег</a:t>
            </a:r>
          </a:p>
          <a:p>
            <a:r>
              <a:rPr lang="ru-RU" sz="2400" b="1" smtClean="0">
                <a:latin typeface="Book Antiqua" pitchFamily="18" charset="0"/>
              </a:rPr>
              <a:t>свободная вакансия</a:t>
            </a:r>
          </a:p>
          <a:p>
            <a:r>
              <a:rPr lang="ru-RU" sz="2400" b="1" smtClean="0">
                <a:latin typeface="Book Antiqua" pitchFamily="18" charset="0"/>
              </a:rPr>
              <a:t>экономить каждую минуту времени коррективы и поправки</a:t>
            </a:r>
          </a:p>
          <a:p>
            <a:r>
              <a:rPr lang="ru-RU" sz="2400" b="1" smtClean="0">
                <a:latin typeface="Book Antiqua" pitchFamily="18" charset="0"/>
              </a:rPr>
              <a:t> рассказать рассказ и спросить вопрос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0825" y="260350"/>
            <a:ext cx="8642350" cy="1203325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1"/>
                </a:solidFill>
                <a:latin typeface="Book Antiqua" pitchFamily="18" charset="0"/>
              </a:rPr>
              <a:t>Тавтология</a:t>
            </a:r>
            <a:r>
              <a:rPr lang="ru-RU" sz="2400" b="1" dirty="0">
                <a:solidFill>
                  <a:schemeClr val="tx1"/>
                </a:solidFill>
                <a:latin typeface="Book Antiqua" pitchFamily="18" charset="0"/>
              </a:rPr>
              <a:t> (от греч. </a:t>
            </a:r>
            <a:r>
              <a:rPr lang="ru-RU" sz="2400" b="1" i="1" dirty="0" err="1">
                <a:solidFill>
                  <a:schemeClr val="tx1"/>
                </a:solidFill>
                <a:latin typeface="Book Antiqua" pitchFamily="18" charset="0"/>
              </a:rPr>
              <a:t>tauto</a:t>
            </a:r>
            <a:r>
              <a:rPr lang="ru-RU" sz="2400" b="1" dirty="0">
                <a:solidFill>
                  <a:schemeClr val="tx1"/>
                </a:solidFill>
                <a:latin typeface="Book Antiqua" pitchFamily="18" charset="0"/>
              </a:rPr>
              <a:t> — то же самое, </a:t>
            </a:r>
            <a:r>
              <a:rPr lang="ru-RU" sz="2400" b="1" i="1" dirty="0" err="1">
                <a:solidFill>
                  <a:schemeClr val="tx1"/>
                </a:solidFill>
                <a:latin typeface="Book Antiqua" pitchFamily="18" charset="0"/>
              </a:rPr>
              <a:t>logos</a:t>
            </a:r>
            <a:r>
              <a:rPr lang="ru-RU" sz="2400" b="1" dirty="0">
                <a:solidFill>
                  <a:schemeClr val="tx1"/>
                </a:solidFill>
                <a:latin typeface="Book Antiqua" pitchFamily="18" charset="0"/>
              </a:rPr>
              <a:t> — слово) — это повторение сказанного близкими по смыслу, часто однокоренными словами. </a:t>
            </a:r>
            <a:endParaRPr lang="ru-RU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932363" y="1600200"/>
            <a:ext cx="3960812" cy="4525963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истинная правда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целиком и полностью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проливной ливень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рассказчик рассказывал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народная демократия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спускаться вниз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подниматься вверх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полное право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лично я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моя автобиография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100" b="1" dirty="0">
                <a:latin typeface="Book Antiqua" pitchFamily="18" charset="0"/>
              </a:rPr>
              <a:t>объединенный союз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5602" name="Picture 2" descr="C:\Documents and Settings\User\Мои документы\Мои рисунки\i_4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40000"/>
          </a:blip>
          <a:srcRect/>
          <a:stretch>
            <a:fillRect/>
          </a:stretch>
        </p:blipFill>
        <p:spPr>
          <a:xfrm>
            <a:off x="565150" y="1412875"/>
            <a:ext cx="8415338" cy="4392613"/>
          </a:xfrm>
        </p:spPr>
      </p:pic>
      <p:sp>
        <p:nvSpPr>
          <p:cNvPr id="4" name="Скругленный прямоугольник 3"/>
          <p:cNvSpPr/>
          <p:nvPr/>
        </p:nvSpPr>
        <p:spPr>
          <a:xfrm>
            <a:off x="539750" y="260350"/>
            <a:ext cx="8135938" cy="987425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Book Antiqua" pitchFamily="18" charset="0"/>
              </a:rPr>
              <a:t>Насыщение речи сложными грамматическими конструкциями и оборотами</a:t>
            </a:r>
            <a:endParaRPr lang="ru-RU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8313" y="188913"/>
            <a:ext cx="8135937" cy="1346200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Слова, произнесённые с ошибками, в основе которых  вставка в состав слова лишних звуков :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1557338"/>
            <a:ext cx="8229600" cy="4830762"/>
          </a:xfrm>
        </p:spPr>
        <p:txBody>
          <a:bodyPr anchor="ctr"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буду[ю]щий, 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заклейм[л]ённый,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интриган[т], 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инци[н]дент,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преце[н]дент,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конста[н]тировать,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компроме[н]тировать, 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компе[н]тентный, 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юрис[т]консульт, 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я[в]ства. </a:t>
            </a:r>
          </a:p>
          <a:p>
            <a:pPr marL="0" indent="0" algn="ctr" eaLnBrk="0" hangingPunct="0">
              <a:spcBef>
                <a:spcPct val="0"/>
              </a:spcBef>
              <a:buFontTx/>
              <a:buNone/>
            </a:pPr>
            <a:r>
              <a:rPr lang="ru-RU" sz="2800" b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про(м)блема</a:t>
            </a:r>
            <a:endParaRPr lang="ru-RU" sz="2800" b="1" smtClean="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27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Нарушение  нормы произношения происходит под воздействием  соседних звуков: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Arial" pitchFamily="34" charset="0"/>
              </a:rPr>
            </a:br>
            <a:endParaRPr lang="ru-RU" sz="2400" b="1" dirty="0" smtClean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188" y="2133600"/>
            <a:ext cx="7777162" cy="2808288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мукулатура ( макулатура),</a:t>
            </a:r>
          </a:p>
          <a:p>
            <a:pPr algn="ctr" eaLnBrk="0" hangingPunct="0"/>
            <a:r>
              <a:rPr lang="ru-RU" sz="28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Кружовник( крыжовник),  </a:t>
            </a:r>
          </a:p>
          <a:p>
            <a:pPr algn="ctr" eaLnBrk="0" hangingPunct="0"/>
            <a:r>
              <a:rPr lang="ru-RU" sz="28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полувер ( пуловер), </a:t>
            </a:r>
          </a:p>
          <a:p>
            <a:pPr algn="ctr" eaLnBrk="0" hangingPunct="0"/>
            <a:r>
              <a:rPr lang="ru-RU" sz="28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тубаретка ( табуретка).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188" y="333375"/>
            <a:ext cx="8064500" cy="1130300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Вставки в слова лишних гласных и согласных: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750" y="1700213"/>
            <a:ext cx="8208963" cy="4824412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пирож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[е]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(пирожное),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пел[е]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мени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(пельмени),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[е]ль (рубль), 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пер[е]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спектива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(перспектива), 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по[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скользнуться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(поскользнуться),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по[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черк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(почерк), 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про[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]чий (прочий),  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 и пропуск звуков:</a:t>
            </a:r>
            <a:endParaRPr lang="ru-RU" sz="2400" b="1" u="sng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компосировать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(компостировать), 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тролебус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троллейбус),  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индивидум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иддивидуум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протьвень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протвень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(противень).</a:t>
            </a:r>
            <a:endParaRPr lang="ru-RU" sz="2400" b="1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188" y="188913"/>
            <a:ext cx="8064500" cy="1130300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«Опрощение»: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95513" y="3789363"/>
            <a:ext cx="73025" cy="460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4525962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 algn="ctr"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Азейбаржан (Азейбарджан) </a:t>
            </a:r>
          </a:p>
          <a:p>
            <a:pPr marL="0" indent="0" algn="ctr" eaLnBrk="0" hangingPunct="0"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грейпфрукт (грейпфрут),</a:t>
            </a:r>
          </a:p>
          <a:p>
            <a:pPr marL="0" indent="0" algn="ctr" eaLnBrk="0" hangingPunct="0"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друшлаг (дуршлаг),</a:t>
            </a:r>
          </a:p>
          <a:p>
            <a:pPr marL="0" indent="0" algn="ctr" eaLnBrk="0" hangingPunct="0"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скурпулёзный (скрупулёзный).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549275"/>
            <a:ext cx="7283450" cy="2873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latin typeface="Book Antiqua" pitchFamily="18" charset="0"/>
              </a:rPr>
              <a:t>Примеры лексической сочетаемости слов: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457200" y="692150"/>
            <a:ext cx="3538538" cy="54340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smtClean="0">
                <a:latin typeface="Book Antiqua" pitchFamily="18" charset="0"/>
              </a:rPr>
              <a:t>неправильно   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играть значение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не имеет роли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быть в поле внимания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оказать заботу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повысить кругозор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оказать впечатление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поднять тост, выпить тост     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иметь угрозу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дать поддержку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постигать навыки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оплатить штраф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заплатить расходы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заплатить проезд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повысить подготовку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повысить выпуск продукции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причинить удовольствие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одержать первенство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наращивать мастерство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предпринимать усилия</a:t>
            </a:r>
          </a:p>
          <a:p>
            <a:pPr>
              <a:spcBef>
                <a:spcPct val="0"/>
              </a:spcBef>
            </a:pPr>
            <a:r>
              <a:rPr lang="ru-RU" sz="1600" b="1" smtClean="0">
                <a:latin typeface="Book Antiqua" pitchFamily="18" charset="0"/>
              </a:rPr>
              <a:t>пристально слушать</a:t>
            </a:r>
          </a:p>
        </p:txBody>
      </p:sp>
      <p:sp>
        <p:nvSpPr>
          <p:cNvPr id="30723" name="Rectangle 1"/>
          <p:cNvSpPr>
            <a:spLocks noChangeArrowheads="1"/>
          </p:cNvSpPr>
          <p:nvPr/>
        </p:nvSpPr>
        <p:spPr bwMode="auto">
          <a:xfrm>
            <a:off x="4140200" y="620713"/>
            <a:ext cx="467995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правильно</a:t>
            </a:r>
            <a:endParaRPr lang="ru-RU" b="1">
              <a:latin typeface="Book Antiqua" pitchFamily="18" charset="0"/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иметь значение</a:t>
            </a:r>
            <a:endParaRPr lang="ru-RU" sz="1600" b="1">
              <a:latin typeface="Book Antiqua" pitchFamily="18" charset="0"/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не играет роли</a:t>
            </a:r>
            <a:endParaRPr lang="ru-RU" sz="1600" b="1">
              <a:latin typeface="Book Antiqua" pitchFamily="18" charset="0"/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быть в поле зрения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проявить заботу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расширить кругозор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произвести впечатление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произнести тост, провозгласить тост 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таить угрозу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оказать поддержку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приобретать навыки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заплатить штраф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оплатить расходы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оплатить проезд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улучшить подготовку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увеличить выпуск продукции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причинить горе, доставить удовольствие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одержать победу, завоевать первенство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повышать мастерство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прилагать усилия, предпринимать попытки </a:t>
            </a:r>
            <a:endParaRPr lang="ru-RU" sz="1600" b="1">
              <a:latin typeface="Book Antiqua" pitchFamily="18" charset="0"/>
              <a:cs typeface="Arial" charset="0"/>
            </a:endParaRPr>
          </a:p>
          <a:p>
            <a:pPr eaLnBrk="0" hangingPunct="0"/>
            <a:r>
              <a:rPr lang="ru-RU" sz="1600" b="1">
                <a:latin typeface="Book Antiqua" pitchFamily="18" charset="0"/>
              </a:rPr>
              <a:t>внимательно слушать</a:t>
            </a:r>
          </a:p>
          <a:p>
            <a:pPr eaLnBrk="0" hangingPunct="0"/>
            <a:endParaRPr lang="ru-RU" sz="1400" b="1">
              <a:latin typeface="Book Antiqua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1746" name="Содержимое 4" descr="http://cdn01.ru/files/users/images/51/fa/51fa24e9b7bdf2a968b246e79bc6ed6e.jpg"/>
          <p:cNvPicPr>
            <a:picLocks noGrp="1"/>
          </p:cNvPicPr>
          <p:nvPr>
            <p:ph idx="1"/>
          </p:nvPr>
        </p:nvPicPr>
        <p:blipFill>
          <a:blip r:embed="rId2"/>
          <a:srcRect l="1962" t="2751" r="1962" b="2751"/>
          <a:stretch>
            <a:fillRect/>
          </a:stretch>
        </p:blipFill>
        <p:spPr>
          <a:xfrm>
            <a:off x="179388" y="188913"/>
            <a:ext cx="8785225" cy="6480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313" y="142875"/>
          <a:ext cx="8786812" cy="6569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5581"/>
                <a:gridCol w="5461293"/>
              </a:tblGrid>
              <a:tr h="35719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Слова-паразиты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smtClean="0">
                          <a:solidFill>
                            <a:srgbClr val="FF0000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Значения слов-паразитов</a:t>
                      </a:r>
                      <a:endParaRPr lang="ru-RU" sz="1600" b="1" kern="1200" dirty="0" smtClean="0">
                        <a:solidFill>
                          <a:srgbClr val="FF0000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506795"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Короче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  <a:p>
                      <a:endParaRPr lang="ru-RU" sz="1400" b="1" dirty="0">
                        <a:solidFill>
                          <a:schemeClr val="tx1"/>
                        </a:solidFill>
                        <a:latin typeface="Book Antiqua" pitchFamily="18" charset="0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Резкость, желание быстрее закончить речь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63739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Как бы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Неуверенность в том, что говорит; приблизительность суждения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77777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Евпат-коловрат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Удивление, возмущение, радость, огорчение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77777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Печки-лавочки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Спокойствие, удовлетворение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44718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Типа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1. Желание выделиться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2. Заменитель паузы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10808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Чё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Вопрос-недоумение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506795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Щас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 (и последняя модификация Интернета —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щаз-з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)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Нежелание что-либо делать</a:t>
                      </a:r>
                    </a:p>
                    <a:p>
                      <a:pPr algn="l"/>
                      <a:endParaRPr lang="ru-RU" sz="1400" dirty="0">
                        <a:solidFill>
                          <a:schemeClr val="tx1"/>
                        </a:solidFill>
                        <a:latin typeface="Book Antiqua" pitchFamily="18" charset="0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89166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Это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Пауза во время говорения или употребления каких-то слов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77777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Факт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Уверенность в своих словах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67139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Реально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Одобрение, уверенность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506795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Жесть,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жестяк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Одобрение, </a:t>
                      </a:r>
                      <a:r>
                        <a:rPr lang="ru-RU" sz="1400" kern="120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положительная реакция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77777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Ёлки-палки,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ёлы-палы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Удивление, возмущение, радость, огорчение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Book Antiqua" pitchFamily="18" charset="0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506795">
                <a:tc>
                  <a:txBody>
                    <a:bodyPr/>
                    <a:lstStyle/>
                    <a:p>
                      <a:pPr algn="l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Вообще,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ваще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!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1. Лёгкое возмущение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2. Итог речи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60359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В принципе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Желание отбросить лишние слова для объяснений</a:t>
                      </a: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  <a:tr h="360359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Как его, ну как его, как это</a:t>
                      </a:r>
                      <a:endParaRPr lang="ru-RU" sz="1400" b="1" dirty="0" smtClean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Вместо каких-то слов; попытка что-то вспомнить</a:t>
                      </a:r>
                      <a:endParaRPr lang="ru-RU" sz="1400" i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E1B5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2" name="Picture 2" descr="C:\Documents and Settings\User\Мои документы\Мои рисунки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4763" y="11113"/>
            <a:ext cx="9124951" cy="68468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268760"/>
            <a:ext cx="8568952" cy="233910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Практикум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 «Проверь себя»</a:t>
            </a:r>
            <a:endParaRPr lang="ru-RU" sz="8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50825" y="188913"/>
            <a:ext cx="4537075" cy="3816350"/>
          </a:xfrm>
          <a:prstGeom prst="round2Diag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842" name="Rectangle 1"/>
          <p:cNvSpPr>
            <a:spLocks noChangeArrowheads="1"/>
          </p:cNvSpPr>
          <p:nvPr/>
        </p:nvSpPr>
        <p:spPr bwMode="auto">
          <a:xfrm>
            <a:off x="179388" y="808038"/>
            <a:ext cx="4752975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Глагол «класть» употребляется без приставок, а «(по)ложить» – только с приставками.</a:t>
            </a:r>
            <a:endParaRPr lang="ru-RU" sz="2000"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Еду ни лОжить, ни ложИть,</a:t>
            </a:r>
            <a:b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Да и накласть нельзя.</a:t>
            </a:r>
            <a:b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А можно класть и положить –</a:t>
            </a:r>
            <a:b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Запомните, друзья!</a:t>
            </a:r>
            <a:endParaRPr lang="ru-RU" sz="2400" b="1">
              <a:latin typeface="Book Antiqua" pitchFamily="18" charset="0"/>
              <a:cs typeface="Arial" charset="0"/>
            </a:endParaRPr>
          </a:p>
          <a:p>
            <a:pPr eaLnBrk="0" hangingPunct="0"/>
            <a:endParaRPr lang="ru-RU">
              <a:cs typeface="Arial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003800" y="2781300"/>
            <a:ext cx="3960813" cy="3743325"/>
          </a:xfrm>
          <a:prstGeom prst="round2Diag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5076825" y="3000375"/>
            <a:ext cx="37433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Только мы собрались в душ,</a:t>
            </a:r>
            <a:b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Как вернулся Надин муж.</a:t>
            </a:r>
            <a:b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То ли мне надеть одежду,</a:t>
            </a:r>
            <a:b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То ли мне одеть Надежду</a:t>
            </a:r>
            <a:endParaRPr lang="ru-RU" sz="2400" b="1">
              <a:latin typeface="Book Antiqua" pitchFamily="18" charset="0"/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sz="3600" b="1" smtClean="0">
                <a:latin typeface="Book Antiqua" pitchFamily="18" charset="0"/>
              </a:rPr>
              <a:t>Род существительных.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38" y="1785938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143000"/>
            <a:ext cx="2328863" cy="49831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err="1" smtClean="0">
                <a:latin typeface="Book Antiqua" pitchFamily="18" charset="0"/>
              </a:rPr>
              <a:t>Жен.род</a:t>
            </a:r>
            <a:endParaRPr lang="ru-RU" sz="2400" b="1" dirty="0" smtClean="0"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мозоль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вуаль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антресоль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плацкарта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манжета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бандероль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салями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Book Antiqua" pitchFamily="18" charset="0"/>
              </a:rPr>
              <a:t>канифоль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b="1" dirty="0">
              <a:latin typeface="Book Antiqua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9000" y="928688"/>
            <a:ext cx="2214563" cy="5286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Book Antiqua" pitchFamily="18" charset="0"/>
              </a:rPr>
              <a:t>Муж.род</a:t>
            </a:r>
            <a:endParaRPr lang="ru-RU" sz="2400" b="1" dirty="0">
              <a:latin typeface="Book Antiqu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Шампунь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Тюль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Кофе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Гель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Толь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Рельс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Рояль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Пенальти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Кенгуру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Пони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Аэрозоль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Полироль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43625" y="1071563"/>
            <a:ext cx="2214563" cy="5000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Book Antiqua" pitchFamily="18" charset="0"/>
              </a:rPr>
              <a:t>Сред.род</a:t>
            </a:r>
            <a:endParaRPr lang="ru-RU" sz="2400" b="1" dirty="0">
              <a:latin typeface="Book Antiqu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какао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пальто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повидло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жюри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кашпо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кашне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шоссе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манго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 Antiqua" pitchFamily="18" charset="0"/>
              </a:rPr>
              <a:t>кино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7890" name="Picture 2" descr="C:\Documents and Settings\User\Мои документы\Мои рисунки\12248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>
          <a:xfrm>
            <a:off x="49213" y="0"/>
            <a:ext cx="9139237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85750"/>
            <a:ext cx="8543925" cy="584041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К завтраку был… подан.... кофе с молоком. Покупатель попросил дать ему </a:t>
            </a:r>
            <a:br>
              <a:rPr lang="ru-RU" b="1" dirty="0" smtClean="0">
                <a:latin typeface="Book Antiqua" pitchFamily="18" charset="0"/>
              </a:rPr>
            </a:br>
            <a:r>
              <a:rPr lang="ru-RU" b="1" dirty="0" smtClean="0">
                <a:latin typeface="Book Antiqua" pitchFamily="18" charset="0"/>
              </a:rPr>
              <a:t>примерить </a:t>
            </a:r>
            <a:r>
              <a:rPr lang="ru-RU" b="1" dirty="0" err="1" smtClean="0">
                <a:latin typeface="Book Antiqua" pitchFamily="18" charset="0"/>
              </a:rPr>
              <a:t>правУЮ</a:t>
            </a:r>
            <a:r>
              <a:rPr lang="ru-RU" b="1" dirty="0" smtClean="0">
                <a:latin typeface="Book Antiqua" pitchFamily="18" charset="0"/>
              </a:rPr>
              <a:t>  </a:t>
            </a:r>
            <a:r>
              <a:rPr lang="ru-RU" b="1" dirty="0" err="1" smtClean="0">
                <a:latin typeface="Book Antiqua" pitchFamily="18" charset="0"/>
              </a:rPr>
              <a:t>туфлЮ</a:t>
            </a:r>
            <a:r>
              <a:rPr lang="ru-RU" b="1" dirty="0" smtClean="0">
                <a:latin typeface="Book Antiqua" pitchFamily="18" charset="0"/>
              </a:rPr>
              <a:t> 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 Крыша сарая была покрыта </a:t>
            </a:r>
            <a:r>
              <a:rPr lang="ru-RU" b="1" dirty="0" err="1" smtClean="0">
                <a:latin typeface="Book Antiqua" pitchFamily="18" charset="0"/>
              </a:rPr>
              <a:t>толЕМ</a:t>
            </a:r>
            <a:r>
              <a:rPr lang="ru-RU" b="1" dirty="0" smtClean="0">
                <a:latin typeface="Book Antiqua" pitchFamily="18" charset="0"/>
              </a:rPr>
              <a:t> 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 В магазине продается </a:t>
            </a:r>
            <a:r>
              <a:rPr lang="ru-RU" b="1" dirty="0" err="1" smtClean="0">
                <a:latin typeface="Book Antiqua" pitchFamily="18" charset="0"/>
              </a:rPr>
              <a:t>яблочнОЕ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повидлО</a:t>
            </a:r>
            <a:r>
              <a:rPr lang="ru-RU" b="1" dirty="0" smtClean="0">
                <a:latin typeface="Book Antiqua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 На лицо женщины </a:t>
            </a:r>
            <a:r>
              <a:rPr lang="ru-RU" b="1" dirty="0" err="1" smtClean="0">
                <a:latin typeface="Book Antiqua" pitchFamily="18" charset="0"/>
              </a:rPr>
              <a:t>былА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накинутА</a:t>
            </a:r>
            <a:r>
              <a:rPr lang="ru-RU" b="1" dirty="0" smtClean="0">
                <a:latin typeface="Book Antiqua" pitchFamily="18" charset="0"/>
              </a:rPr>
              <a:t> </a:t>
            </a:r>
            <a:r>
              <a:rPr lang="ru-RU" b="1" dirty="0" err="1" smtClean="0">
                <a:latin typeface="Book Antiqua" pitchFamily="18" charset="0"/>
              </a:rPr>
              <a:t>траурнАЯ</a:t>
            </a:r>
            <a:r>
              <a:rPr lang="ru-RU" b="1" dirty="0" smtClean="0">
                <a:latin typeface="Book Antiqua" pitchFamily="18" charset="0"/>
              </a:rPr>
              <a:t>  вуаль.</a:t>
            </a:r>
            <a:br>
              <a:rPr lang="ru-RU" b="1" dirty="0" smtClean="0">
                <a:latin typeface="Book Antiqua" pitchFamily="18" charset="0"/>
              </a:rPr>
            </a:br>
            <a:r>
              <a:rPr lang="ru-RU" b="1" dirty="0" smtClean="0">
                <a:latin typeface="Book Antiqua" pitchFamily="18" charset="0"/>
              </a:rPr>
              <a:t>Стрелочник вовремя заметил, что лопнул… </a:t>
            </a:r>
            <a:r>
              <a:rPr lang="ru-RU" b="1" dirty="0" err="1" smtClean="0">
                <a:latin typeface="Book Antiqua" pitchFamily="18" charset="0"/>
              </a:rPr>
              <a:t>левЫЙ</a:t>
            </a:r>
            <a:r>
              <a:rPr lang="ru-RU" b="1" dirty="0" smtClean="0">
                <a:latin typeface="Book Antiqua" pitchFamily="18" charset="0"/>
              </a:rPr>
              <a:t> рельс... 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 Кому приятно, чтобы ему наступили на </a:t>
            </a:r>
            <a:r>
              <a:rPr lang="ru-RU" b="1" dirty="0" err="1" smtClean="0">
                <a:latin typeface="Book Antiqua" pitchFamily="18" charset="0"/>
              </a:rPr>
              <a:t>любимУЮ</a:t>
            </a:r>
            <a:r>
              <a:rPr lang="ru-RU" b="1" dirty="0" smtClean="0">
                <a:latin typeface="Book Antiqua" pitchFamily="18" charset="0"/>
              </a:rPr>
              <a:t> мозоль?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В </a:t>
            </a:r>
            <a:r>
              <a:rPr lang="ru-RU" b="1" dirty="0" err="1" smtClean="0">
                <a:latin typeface="Book Antiqua" pitchFamily="18" charset="0"/>
              </a:rPr>
              <a:t>табелЕ</a:t>
            </a:r>
            <a:r>
              <a:rPr lang="ru-RU" b="1" dirty="0" smtClean="0">
                <a:latin typeface="Book Antiqua" pitchFamily="18" charset="0"/>
              </a:rPr>
              <a:t> отмечается выполненная  членами бригады работа.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Book Antiqua" pitchFamily="18" charset="0"/>
              </a:rPr>
              <a:t> Лесовоз проезжал по широкой </a:t>
            </a:r>
            <a:r>
              <a:rPr lang="ru-RU" b="1" dirty="0" err="1" smtClean="0">
                <a:latin typeface="Book Antiqua" pitchFamily="18" charset="0"/>
              </a:rPr>
              <a:t>просекЕ</a:t>
            </a:r>
            <a:r>
              <a:rPr lang="ru-RU" b="1" dirty="0" smtClean="0">
                <a:latin typeface="Book Antiqua" pitchFamily="18" charset="0"/>
              </a:rPr>
              <a:t> .</a:t>
            </a: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u="sng" smtClean="0">
                <a:latin typeface="Book Antiqua" pitchFamily="18" charset="0"/>
              </a:rPr>
              <a:t>Поставьте правильно ударение:</a:t>
            </a:r>
            <a:r>
              <a:rPr lang="ru-RU" sz="2800" b="1" smtClean="0">
                <a:latin typeface="Book Antiqua" pitchFamily="18" charset="0"/>
              </a:rPr>
              <a:t/>
            </a:r>
            <a:br>
              <a:rPr lang="ru-RU" sz="2800" b="1" smtClean="0">
                <a:latin typeface="Book Antiqua" pitchFamily="18" charset="0"/>
              </a:rPr>
            </a:br>
            <a:endParaRPr lang="ru-RU" sz="2800" b="1" smtClean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3829050" cy="5500688"/>
          </a:xfrm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Свёкла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Мусоропровод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Шасси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Торты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Банты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Звонит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Шарфы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Маляр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Столяр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400" b="1" dirty="0" smtClean="0">
                <a:latin typeface="Book Antiqua" pitchFamily="18" charset="0"/>
              </a:rPr>
              <a:t>Каталог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600" b="1" dirty="0" smtClean="0">
                <a:latin typeface="Book Antiqua" pitchFamily="18" charset="0"/>
              </a:rPr>
              <a:t>Ходатайство</a:t>
            </a:r>
            <a:endParaRPr lang="ru-RU" sz="6400" b="1" dirty="0" smtClean="0"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39939" name="Прямоугольник 3"/>
          <p:cNvSpPr>
            <a:spLocks noChangeArrowheads="1"/>
          </p:cNvSpPr>
          <p:nvPr/>
        </p:nvSpPr>
        <p:spPr bwMode="auto">
          <a:xfrm>
            <a:off x="4786313" y="928688"/>
            <a:ext cx="371475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000" b="1">
              <a:latin typeface="Book Antiqua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Творог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Документ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Искра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Начать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Жалюзи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Щавель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Кухонный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Новорождённый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Феномен</a:t>
            </a:r>
          </a:p>
          <a:p>
            <a:pPr>
              <a:buFont typeface="Arial" charset="0"/>
              <a:buChar char="•"/>
            </a:pPr>
            <a:r>
              <a:rPr lang="ru-RU" sz="3000" b="1">
                <a:latin typeface="Book Antiqua" pitchFamily="18" charset="0"/>
              </a:rPr>
              <a:t>Договор</a:t>
            </a:r>
          </a:p>
          <a:p>
            <a:r>
              <a:rPr lang="ru-RU" sz="300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latin typeface="Book Antiqua" pitchFamily="18" charset="0"/>
              </a:rPr>
              <a:t>Требования, предъявляемые к речи педагога: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0962" name="Содержимое 2"/>
          <p:cNvSpPr>
            <a:spLocks noGrp="1"/>
          </p:cNvSpPr>
          <p:nvPr>
            <p:ph idx="1"/>
          </p:nvPr>
        </p:nvSpPr>
        <p:spPr>
          <a:xfrm>
            <a:off x="142875" y="1000125"/>
            <a:ext cx="8786813" cy="5126038"/>
          </a:xfrm>
        </p:spPr>
        <p:txBody>
          <a:bodyPr/>
          <a:lstStyle/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правильно произносить все звуки родного языка;</a:t>
            </a:r>
          </a:p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чётко произносить и артикулировать звуки, ясно проговаривать окончания слов и каждое слово во фразе;</a:t>
            </a:r>
          </a:p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строго придерживаться в речи орфоэпических норм правильно ставить ударения в словах;</a:t>
            </a:r>
          </a:p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использовать средства интонационной выразительности речи (силу голоса, ритм, темп, логические ударения, паузы);</a:t>
            </a:r>
          </a:p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в общении с детьми пользоваться речью слегка замедленного темпа, умеренной громкости;</a:t>
            </a:r>
          </a:p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связно, в доступной форме передавать содержание текстов, точно используя слова и грамматические конструкции с учётом возраста ребёнка и уровня его речевого развития;</a:t>
            </a:r>
          </a:p>
          <a:p>
            <a:pPr>
              <a:lnSpc>
                <a:spcPts val="2163"/>
              </a:lnSpc>
            </a:pPr>
            <a:r>
              <a:rPr lang="ru-RU" sz="2400" b="1" smtClean="0">
                <a:latin typeface="Book Antiqua" pitchFamily="18" charset="0"/>
              </a:rPr>
              <a:t>использовать в разговоре с детьми и персоналом доброжелательный тон.</a:t>
            </a:r>
          </a:p>
          <a:p>
            <a:pPr>
              <a:lnSpc>
                <a:spcPts val="2163"/>
              </a:lnSpc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42976" y="428604"/>
            <a:ext cx="6929486" cy="517064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Спасибо всем за нашу встречу!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За семинар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 «Культура речи!»</a:t>
            </a:r>
            <a:endParaRPr lang="ru-RU" sz="6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7" name="Picture 2" descr="C:\Documents and Settings\User\Мои документы\Мои рисунки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atin typeface="Book Antiqua" pitchFamily="18" charset="0"/>
              </a:rPr>
              <a:t>Недостатки в речи педагогов </a:t>
            </a:r>
            <a:br>
              <a:rPr lang="ru-RU" sz="3200" b="1" dirty="0" smtClean="0">
                <a:latin typeface="Book Antiqua" pitchFamily="18" charset="0"/>
              </a:rPr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71500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 smtClean="0">
                <a:latin typeface="Book Antiqua" pitchFamily="18" charset="0"/>
              </a:rPr>
              <a:t>нечёткая  артикуляция  </a:t>
            </a:r>
            <a:r>
              <a:rPr lang="ru-RU" sz="4200" dirty="0">
                <a:latin typeface="Book Antiqua" pitchFamily="18" charset="0"/>
              </a:rPr>
              <a:t>звуков в процессе </a:t>
            </a:r>
            <a:r>
              <a:rPr lang="ru-RU" sz="4200" dirty="0" smtClean="0">
                <a:latin typeface="Book Antiqua" pitchFamily="18" charset="0"/>
              </a:rPr>
              <a:t>речи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 smtClean="0">
                <a:latin typeface="Book Antiqua" pitchFamily="18" charset="0"/>
              </a:rPr>
              <a:t>побуквенное </a:t>
            </a:r>
            <a:r>
              <a:rPr lang="ru-RU" sz="4200" dirty="0">
                <a:latin typeface="Book Antiqua" pitchFamily="18" charset="0"/>
              </a:rPr>
              <a:t>произнесение слов, когда слова произносятся так, как </a:t>
            </a:r>
            <a:r>
              <a:rPr lang="ru-RU" sz="4200" dirty="0" smtClean="0">
                <a:latin typeface="Book Antiqua" pitchFamily="18" charset="0"/>
              </a:rPr>
              <a:t>пишутся</a:t>
            </a:r>
            <a:endParaRPr lang="ru-RU" sz="4200" dirty="0"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 произнесение слов с акцентом или с характерными особенностями местного говора;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неправильное ударение в словах;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монотонная речь, при которой у детей резко снижается интерес к содержанию высказывания;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ускоренный темп речи, что очень затрудняет понимание речи детьми;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многословие, наслоение лишних фраз, деталей</a:t>
            </a:r>
            <a:r>
              <a:rPr lang="ru-RU" sz="4200" dirty="0" smtClean="0">
                <a:latin typeface="Book Antiqua" pitchFamily="18" charset="0"/>
              </a:rPr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насыщение речи сложными грамматическими конструкциями и оборотами;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использование просторечий и диалектизмов, устаревших слов;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частое неоправданное употребление слов с уменьшительно-ласкательными </a:t>
            </a:r>
            <a:r>
              <a:rPr lang="ru-RU" sz="4200" dirty="0" smtClean="0">
                <a:latin typeface="Book Antiqua" pitchFamily="18" charset="0"/>
              </a:rPr>
              <a:t>суффиксами</a:t>
            </a:r>
            <a:endParaRPr lang="ru-RU" sz="4200" dirty="0"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засоренность речи словами – </a:t>
            </a:r>
            <a:r>
              <a:rPr lang="ru-RU" sz="4200" dirty="0" smtClean="0">
                <a:latin typeface="Book Antiqua" pitchFamily="18" charset="0"/>
              </a:rPr>
              <a:t>паразитами</a:t>
            </a:r>
            <a:endParaRPr lang="ru-RU" sz="4200" dirty="0"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копирование речи малышей, «сюсюканье»;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dirty="0">
                <a:latin typeface="Book Antiqua" pitchFamily="18" charset="0"/>
              </a:rPr>
              <a:t>использование в речи слов, не понятных детям, без уточнения их значения и т.д.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Book Antiqua" pitchFamily="18" charset="0"/>
              </a:rPr>
              <a:t>Произноси правильно</a:t>
            </a: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9930" r="1567"/>
          <a:stretch>
            <a:fillRect/>
          </a:stretch>
        </p:blipFill>
        <p:spPr>
          <a:xfrm>
            <a:off x="0" y="1785938"/>
            <a:ext cx="9153525" cy="3643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11455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50" y="1714500"/>
            <a:ext cx="8389938" cy="5000625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ко[л]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идор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– коридор,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лабо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[л]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атория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– лаборатория,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[л]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егулярный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— регулярный,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b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</a:b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тра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[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н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]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вай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– трамвай,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ко[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н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]форт – комфорт,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пи(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н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)</a:t>
            </a:r>
            <a:r>
              <a:rPr lang="ru-RU" sz="2800" b="1" dirty="0" err="1">
                <a:solidFill>
                  <a:schemeClr val="tx1"/>
                </a:solidFill>
                <a:latin typeface="Book Antiqua" pitchFamily="18" charset="0"/>
              </a:rPr>
              <a:t>жан</a:t>
            </a:r>
            <a:r>
              <a:rPr lang="ru-RU" sz="2800" b="1" dirty="0">
                <a:solidFill>
                  <a:schemeClr val="tx1"/>
                </a:solidFill>
                <a:latin typeface="Book Antiqua" pitchFamily="18" charset="0"/>
              </a:rPr>
              <a:t> - пиджак</a:t>
            </a:r>
            <a:endParaRPr lang="ru-RU" sz="28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625" y="214313"/>
            <a:ext cx="8104188" cy="1127125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Book Antiqua" pitchFamily="18" charset="0"/>
              </a:rPr>
              <a:t>В повседневной  речи  людей часто встречаются ошибки, возникающие под воздействием народных говоров</a:t>
            </a:r>
            <a:endParaRPr lang="ru-RU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58000" y="428625"/>
            <a:ext cx="46038" cy="460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6572250" y="4325938"/>
            <a:ext cx="21431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Book Antiqua" pitchFamily="18" charset="0"/>
              </a:rPr>
              <a:t>В просторечии получило распространение южнорусское произношение ударного гласного[о] вместо [а] в глагольных формах 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1547813" y="1809750"/>
            <a:ext cx="583247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запл[о]чено,  - заплачено</a:t>
            </a:r>
          </a:p>
          <a:p>
            <a:pPr algn="ctr"/>
            <a:endParaRPr lang="ru-RU" sz="2800" b="1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28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перепл[о]тим, - переплатим</a:t>
            </a:r>
          </a:p>
          <a:p>
            <a:pPr algn="ctr" eaLnBrk="0" hangingPunct="0"/>
            <a:endParaRPr lang="ru-RU" sz="2800" b="1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28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 пл[о]тим,  - платим,</a:t>
            </a:r>
          </a:p>
          <a:p>
            <a:pPr algn="ctr" eaLnBrk="0" hangingPunct="0"/>
            <a:endParaRPr lang="ru-RU" sz="2800" b="1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28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од[о]лживать, - одалживать</a:t>
            </a:r>
          </a:p>
          <a:p>
            <a:pPr algn="ctr" eaLnBrk="0" hangingPunct="0"/>
            <a:endParaRPr lang="ru-RU" sz="2800" b="1"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2800" b="1">
                <a:latin typeface="Book Antiqua" pitchFamily="18" charset="0"/>
                <a:ea typeface="Calibri" pitchFamily="34" charset="0"/>
                <a:cs typeface="Times New Roman" pitchFamily="18" charset="0"/>
              </a:rPr>
              <a:t> присв[о]ивать. -  присваивать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157288"/>
          </a:xfrm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Одновременно наблюдается и обратное : ударный гласный [а] произносится  вместо [о]:</a:t>
            </a:r>
            <a:br>
              <a:rPr lang="ru-RU" sz="2400" b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</a:br>
            <a:endParaRPr lang="ru-RU" sz="2400" b="1" smtClean="0">
              <a:solidFill>
                <a:schemeClr val="tx1"/>
              </a:solidFill>
              <a:latin typeface="Book Antiqua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solidFill>
            <a:srgbClr val="E1B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отср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[а]</a:t>
            </a: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чивать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(отсрочивать), </a:t>
            </a:r>
          </a:p>
          <a:p>
            <a:pPr marL="0" indent="0">
              <a:spcBef>
                <a:spcPct val="0"/>
              </a:spcBef>
              <a:buFont typeface="Arial" pitchFamily="34" charset="0"/>
              <a:buNone/>
              <a:defRPr/>
            </a:pPr>
            <a:endParaRPr lang="ru-RU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приур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[а]</a:t>
            </a: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чивать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(приурочивать),</a:t>
            </a: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endParaRPr lang="ru-RU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подыт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[а]живать (подытоживать),</a:t>
            </a: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endParaRPr lang="ru-RU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уполном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[а]</a:t>
            </a: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чивать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(уполномочивать)</a:t>
            </a: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endParaRPr lang="ru-RU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marL="0" indent="0" eaLnBrk="0" hangingPunct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обезб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(а)</a:t>
            </a:r>
            <a:r>
              <a:rPr lang="ru-RU" sz="2800" b="1" dirty="0" err="1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ливать</a:t>
            </a:r>
            <a:r>
              <a:rPr lang="ru-RU" sz="2800" b="1" dirty="0" smtClean="0">
                <a:solidFill>
                  <a:schemeClr val="tx1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(обезболивать)</a:t>
            </a:r>
            <a:endParaRPr lang="ru-RU" sz="2800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ru-RU" sz="2800" b="1" smtClean="0">
                <a:latin typeface="Book Antiqua" pitchFamily="18" charset="0"/>
              </a:rPr>
              <a:t>ТОП — самые популярные ошибки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1125538"/>
            <a:ext cx="2962275" cy="5543550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каталОг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красИвее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щавЕль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квартАл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ходАтайство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ходАтайствовать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обеспЕчЕние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донЕльзя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тОрты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чЕрпать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исчЕрпать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исчЕрпав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баловАть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избаловАть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баловАться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балОванный</a:t>
            </a:r>
            <a:r>
              <a:rPr lang="ru-RU" sz="9300" b="1" dirty="0" smtClean="0">
                <a:latin typeface="Book Antiqua" pitchFamily="18" charset="0"/>
              </a:rPr>
              <a:t>, </a:t>
            </a:r>
            <a:r>
              <a:rPr lang="ru-RU" sz="9300" b="1" dirty="0" err="1" smtClean="0">
                <a:latin typeface="Book Antiqua" pitchFamily="18" charset="0"/>
              </a:rPr>
              <a:t>избалОванный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 ♦ </a:t>
            </a:r>
            <a:r>
              <a:rPr lang="ru-RU" sz="9300" b="1" dirty="0" err="1" smtClean="0">
                <a:latin typeface="Book Antiqua" pitchFamily="18" charset="0"/>
              </a:rPr>
              <a:t>договОр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r>
              <a:rPr lang="ru-RU" sz="9300" b="1" dirty="0" smtClean="0">
                <a:latin typeface="Book Antiqua" pitchFamily="18" charset="0"/>
              </a:rPr>
              <a:t>♦ </a:t>
            </a:r>
            <a:r>
              <a:rPr lang="ru-RU" sz="9300" b="1" dirty="0" err="1" smtClean="0">
                <a:latin typeface="Book Antiqua" pitchFamily="18" charset="0"/>
              </a:rPr>
              <a:t>жалюзИ</a:t>
            </a:r>
            <a:r>
              <a:rPr lang="ru-RU" sz="9300" b="1" dirty="0" smtClean="0">
                <a:latin typeface="Book Antiqua" pitchFamily="18" charset="0"/>
              </a:rPr>
              <a:t> </a:t>
            </a:r>
            <a:r>
              <a:rPr lang="ru-RU" sz="9300" dirty="0" smtClean="0">
                <a:latin typeface="Book Antiqua" pitchFamily="18" charset="0"/>
              </a:rPr>
              <a:t/>
            </a:r>
            <a:br>
              <a:rPr lang="ru-RU" sz="9300" dirty="0" smtClean="0">
                <a:latin typeface="Book Antiqua" pitchFamily="18" charset="0"/>
              </a:rPr>
            </a:br>
            <a:endParaRPr lang="ru-RU" sz="9300" dirty="0">
              <a:latin typeface="Book Antiqua" pitchFamily="18" charset="0"/>
            </a:endParaRPr>
          </a:p>
        </p:txBody>
      </p:sp>
      <p:sp>
        <p:nvSpPr>
          <p:cNvPr id="22531" name="Прямоугольник 5"/>
          <p:cNvSpPr>
            <a:spLocks noChangeArrowheads="1"/>
          </p:cNvSpPr>
          <p:nvPr/>
        </p:nvSpPr>
        <p:spPr bwMode="auto">
          <a:xfrm>
            <a:off x="4859338" y="1196975"/>
            <a:ext cx="3960812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Book Antiqua" pitchFamily="18" charset="0"/>
              </a:rPr>
              <a:t>♦ звонИт, звонИшь, созвонИмся, позвонИшь, позвонИм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свЁкла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долбИт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слИвовый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Иконопись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бАнты, бАнта, бАнтов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принятА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облегчИть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кУхонный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деньгАми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украИнский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бАрмен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r>
              <a:rPr lang="ru-RU" sz="2400" b="1">
                <a:latin typeface="Book Antiqua" pitchFamily="18" charset="0"/>
              </a:rPr>
              <a:t>♦ мастерскИ</a:t>
            </a:r>
            <a:r>
              <a:rPr lang="ru-RU" sz="2400">
                <a:latin typeface="Book Antiqua" pitchFamily="18" charset="0"/>
              </a:rPr>
              <a:t/>
            </a:r>
            <a:br>
              <a:rPr lang="ru-RU" sz="2400">
                <a:latin typeface="Book Antiqua" pitchFamily="18" charset="0"/>
              </a:rPr>
            </a:br>
            <a:endParaRPr lang="ru-RU" sz="240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822</Words>
  <Application>Microsoft Office PowerPoint</Application>
  <PresentationFormat>Экран (4:3)</PresentationFormat>
  <Paragraphs>253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Calibri</vt:lpstr>
      <vt:lpstr>Arial</vt:lpstr>
      <vt:lpstr>Book Antiqua</vt:lpstr>
      <vt:lpstr>Times New Roman</vt:lpstr>
      <vt:lpstr>Тема Office</vt:lpstr>
      <vt:lpstr>Слайд 1</vt:lpstr>
      <vt:lpstr>Слайд 2</vt:lpstr>
      <vt:lpstr>Слайд 3</vt:lpstr>
      <vt:lpstr>Недостатки в речи педагогов   </vt:lpstr>
      <vt:lpstr>Произноси правильно</vt:lpstr>
      <vt:lpstr> </vt:lpstr>
      <vt:lpstr>В просторечии получило распространение южнорусское произношение ударного гласного[о] вместо [а] в глагольных формах </vt:lpstr>
      <vt:lpstr>Одновременно наблюдается и обратное : ударный гласный [а] произносится  вместо [о]: </vt:lpstr>
      <vt:lpstr>ТОП — самые популярные ошибки</vt:lpstr>
      <vt:lpstr>Слайд 10</vt:lpstr>
      <vt:lpstr>Слайд 11</vt:lpstr>
      <vt:lpstr>Слайд 12</vt:lpstr>
      <vt:lpstr>Слайд 13</vt:lpstr>
      <vt:lpstr>Нарушение  нормы произношения происходит под воздействием  соседних звуков: </vt:lpstr>
      <vt:lpstr>Слайд 15</vt:lpstr>
      <vt:lpstr>Слайд 16</vt:lpstr>
      <vt:lpstr>Примеры лексической сочетаемости слов: </vt:lpstr>
      <vt:lpstr>Слайд 18</vt:lpstr>
      <vt:lpstr>Слайд 19</vt:lpstr>
      <vt:lpstr>Слайд 20</vt:lpstr>
      <vt:lpstr>Слайд 21</vt:lpstr>
      <vt:lpstr>Род существительных.</vt:lpstr>
      <vt:lpstr>Слайд 23</vt:lpstr>
      <vt:lpstr>Слайд 24</vt:lpstr>
      <vt:lpstr>Поставьте правильно ударение: </vt:lpstr>
      <vt:lpstr>Требования, предъявляемые к речи педагога: </vt:lpstr>
      <vt:lpstr>Слайд 27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63</cp:revision>
  <dcterms:created xsi:type="dcterms:W3CDTF">2017-01-31T07:35:07Z</dcterms:created>
  <dcterms:modified xsi:type="dcterms:W3CDTF">2017-11-23T00:59:41Z</dcterms:modified>
</cp:coreProperties>
</file>