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0" r:id="rId6"/>
    <p:sldId id="265" r:id="rId7"/>
    <p:sldId id="266" r:id="rId8"/>
    <p:sldId id="267" r:id="rId9"/>
    <p:sldId id="273" r:id="rId10"/>
    <p:sldId id="261" r:id="rId11"/>
    <p:sldId id="262" r:id="rId12"/>
    <p:sldId id="263" r:id="rId13"/>
    <p:sldId id="269" r:id="rId14"/>
    <p:sldId id="270" r:id="rId15"/>
    <p:sldId id="271" r:id="rId16"/>
    <p:sldId id="272" r:id="rId17"/>
    <p:sldId id="274" r:id="rId18"/>
    <p:sldId id="268" r:id="rId19"/>
    <p:sldId id="278" r:id="rId20"/>
    <p:sldId id="276" r:id="rId21"/>
    <p:sldId id="277" r:id="rId22"/>
    <p:sldId id="280" r:id="rId23"/>
    <p:sldId id="281" r:id="rId24"/>
    <p:sldId id="282" r:id="rId25"/>
    <p:sldId id="283" r:id="rId26"/>
    <p:sldId id="284" r:id="rId27"/>
    <p:sldId id="285" r:id="rId2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1B5F9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12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AF53CFE3-45A6-4FB8-BAC0-1D1D4BA1D6F2}" type="datetimeFigureOut">
              <a:rPr lang="ru-RU"/>
              <a:pPr>
                <a:defRPr/>
              </a:pPr>
              <a:t>23.11.2017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D09D845-2A90-40F8-A43F-3EA98B24AA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379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923CD61-6FCB-4F45-8B77-CB09519C8FD6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130D5A-42A4-4980-B6D1-7860CEAE96D5}" type="datetimeFigureOut">
              <a:rPr lang="ru-RU"/>
              <a:pPr>
                <a:defRPr/>
              </a:pPr>
              <a:t>23.11.2017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7019A5-0452-4ED9-A3EF-14218704F1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70FC99-BB45-4182-8BD7-02F01D7678A9}" type="datetimeFigureOut">
              <a:rPr lang="ru-RU"/>
              <a:pPr>
                <a:defRPr/>
              </a:pPr>
              <a:t>23.11.2017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A07058-0EDE-4CA9-BBFA-23ED820609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7A832F-1E85-499E-99AC-B13D828356A3}" type="datetimeFigureOut">
              <a:rPr lang="ru-RU"/>
              <a:pPr>
                <a:defRPr/>
              </a:pPr>
              <a:t>23.11.2017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56B32C-129A-41FF-9BB1-B2DA60C853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640013-6458-42D7-8D42-E168A3AD5693}" type="datetimeFigureOut">
              <a:rPr lang="ru-RU"/>
              <a:pPr>
                <a:defRPr/>
              </a:pPr>
              <a:t>23.11.2017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BC3379-898B-4B2A-A4F8-6DB2BB6A3D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E5F824-7B9E-4DEB-A436-E9C34467C132}" type="datetimeFigureOut">
              <a:rPr lang="ru-RU"/>
              <a:pPr>
                <a:defRPr/>
              </a:pPr>
              <a:t>23.11.2017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AC126C-532C-433A-A3D8-9B121E4AD2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3AAB03-6374-4445-92AA-D59C0DAACDAE}" type="datetimeFigureOut">
              <a:rPr lang="ru-RU"/>
              <a:pPr>
                <a:defRPr/>
              </a:pPr>
              <a:t>23.11.2017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08D125-DA25-4B78-9551-8A7A27E21B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EE83D5-7BA4-4E89-8E22-A9AF7C311ABA}" type="datetimeFigureOut">
              <a:rPr lang="ru-RU"/>
              <a:pPr>
                <a:defRPr/>
              </a:pPr>
              <a:t>23.11.2017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AD8543-B81D-4DCB-B011-17F72B9E80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27463D-7ECB-4AA1-8459-56D1691308E1}" type="datetimeFigureOut">
              <a:rPr lang="ru-RU"/>
              <a:pPr>
                <a:defRPr/>
              </a:pPr>
              <a:t>23.11.2017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B2A35A-1958-4FDB-B137-9573A3DF3E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85BF32-6445-4B5D-8E2C-84FB088926B8}" type="datetimeFigureOut">
              <a:rPr lang="ru-RU"/>
              <a:pPr>
                <a:defRPr/>
              </a:pPr>
              <a:t>23.11.2017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56CF9C-760A-4F75-9DD5-3D2A188EDE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470657-34BF-4494-90C0-93E0E2E630DA}" type="datetimeFigureOut">
              <a:rPr lang="ru-RU"/>
              <a:pPr>
                <a:defRPr/>
              </a:pPr>
              <a:t>23.11.2017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11D84D-59D7-448A-8BCE-AB91EFF6D8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70B89F-19DB-4D06-9EAE-75A22099F295}" type="datetimeFigureOut">
              <a:rPr lang="ru-RU"/>
              <a:pPr>
                <a:defRPr/>
              </a:pPr>
              <a:t>23.11.2017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C844DA-A1DD-4C56-A603-D4BEE5F146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lumMod val="9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8B6AEFB-FE78-4E64-8A66-9711739CC47E}" type="datetimeFigureOut">
              <a:rPr lang="ru-RU"/>
              <a:pPr>
                <a:defRPr/>
              </a:pPr>
              <a:t>23.11.2017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805ADE7-E20F-4F5D-B159-4C389EBCAA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1482" y="476672"/>
            <a:ext cx="8454974" cy="1754326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Культура речи педагога ДОУ</a:t>
            </a:r>
            <a:endParaRPr lang="ru-RU" sz="54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+mn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86182" y="2276872"/>
            <a:ext cx="5214974" cy="138499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+mn-lt"/>
              </a:rPr>
              <a:t>«Скажи мне слово -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+mn-lt"/>
              </a:rPr>
              <a:t>и я скажу, кто ты»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+mn-lt"/>
              </a:rPr>
              <a:t> </a:t>
            </a:r>
            <a:r>
              <a:rPr lang="ru-RU" sz="28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+mn-lt"/>
              </a:rPr>
              <a:t>                                          (</a:t>
            </a:r>
            <a:r>
              <a:rPr lang="ru-RU" sz="28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+mn-lt"/>
              </a:rPr>
              <a:t>С</a:t>
            </a:r>
            <a:r>
              <a:rPr lang="ru-RU" sz="28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+mn-lt"/>
              </a:rPr>
              <a:t>ократ)</a:t>
            </a:r>
            <a:endParaRPr lang="ru-RU" sz="28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+mn-lt"/>
            </a:endParaRPr>
          </a:p>
        </p:txBody>
      </p:sp>
      <p:pic>
        <p:nvPicPr>
          <p:cNvPr id="3075" name="Picture 3" descr="C:\Documents and Settings\User\Мои документы\Мои рисунки\9799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3000372"/>
            <a:ext cx="3414714" cy="3479330"/>
          </a:xfrm>
          <a:prstGeom prst="rect">
            <a:avLst/>
          </a:prstGeom>
          <a:noFill/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3554" name="Picture 2" descr="C:\Documents and Settings\User\Мои документы\Мои рисунки\original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571500"/>
            <a:ext cx="9061450" cy="6286500"/>
          </a:xfrm>
        </p:spPr>
      </p:pic>
      <p:sp>
        <p:nvSpPr>
          <p:cNvPr id="23555" name="TextBox 4"/>
          <p:cNvSpPr txBox="1">
            <a:spLocks noChangeArrowheads="1"/>
          </p:cNvSpPr>
          <p:nvPr/>
        </p:nvSpPr>
        <p:spPr bwMode="auto">
          <a:xfrm>
            <a:off x="357188" y="0"/>
            <a:ext cx="82867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>
                <a:solidFill>
                  <a:srgbClr val="FF0000"/>
                </a:solidFill>
                <a:latin typeface="Book Antiqua" pitchFamily="18" charset="0"/>
              </a:rPr>
              <a:t>Запомни  и говори правильно!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4578" name="Содержимое 2"/>
          <p:cNvSpPr>
            <a:spLocks noGrp="1"/>
          </p:cNvSpPr>
          <p:nvPr>
            <p:ph idx="1"/>
          </p:nvPr>
        </p:nvSpPr>
        <p:spPr>
          <a:xfrm>
            <a:off x="250825" y="1600200"/>
            <a:ext cx="4321175" cy="4525963"/>
          </a:xfrm>
        </p:spPr>
        <p:txBody>
          <a:bodyPr/>
          <a:lstStyle/>
          <a:p>
            <a:r>
              <a:rPr lang="ru-RU" sz="2400" b="1" smtClean="0">
                <a:latin typeface="Book Antiqua" pitchFamily="18" charset="0"/>
              </a:rPr>
              <a:t>в мае месяце</a:t>
            </a:r>
          </a:p>
          <a:p>
            <a:r>
              <a:rPr lang="ru-RU" sz="2400" b="1" smtClean="0">
                <a:latin typeface="Book Antiqua" pitchFamily="18" charset="0"/>
              </a:rPr>
              <a:t>пять рублей денег</a:t>
            </a:r>
          </a:p>
          <a:p>
            <a:r>
              <a:rPr lang="ru-RU" sz="2400" b="1" smtClean="0">
                <a:latin typeface="Book Antiqua" pitchFamily="18" charset="0"/>
              </a:rPr>
              <a:t>свободная вакансия</a:t>
            </a:r>
          </a:p>
          <a:p>
            <a:r>
              <a:rPr lang="ru-RU" sz="2400" b="1" smtClean="0">
                <a:latin typeface="Book Antiqua" pitchFamily="18" charset="0"/>
              </a:rPr>
              <a:t>экономить каждую минуту времени коррективы и поправки</a:t>
            </a:r>
          </a:p>
          <a:p>
            <a:r>
              <a:rPr lang="ru-RU" sz="2400" b="1" smtClean="0">
                <a:latin typeface="Book Antiqua" pitchFamily="18" charset="0"/>
              </a:rPr>
              <a:t> рассказать рассказ и спросить вопрос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0825" y="260350"/>
            <a:ext cx="8642350" cy="1203325"/>
          </a:xfrm>
          <a:prstGeom prst="roundRect">
            <a:avLst/>
          </a:prstGeom>
          <a:solidFill>
            <a:srgbClr val="E1B5F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>
                <a:solidFill>
                  <a:schemeClr val="tx1"/>
                </a:solidFill>
                <a:latin typeface="Book Antiqua" pitchFamily="18" charset="0"/>
              </a:rPr>
              <a:t>Тавтология</a:t>
            </a:r>
            <a:r>
              <a:rPr lang="ru-RU" sz="2400" b="1" dirty="0">
                <a:solidFill>
                  <a:schemeClr val="tx1"/>
                </a:solidFill>
                <a:latin typeface="Book Antiqua" pitchFamily="18" charset="0"/>
              </a:rPr>
              <a:t> (от греч. </a:t>
            </a:r>
            <a:r>
              <a:rPr lang="ru-RU" sz="2400" b="1" i="1" dirty="0" err="1">
                <a:solidFill>
                  <a:schemeClr val="tx1"/>
                </a:solidFill>
                <a:latin typeface="Book Antiqua" pitchFamily="18" charset="0"/>
              </a:rPr>
              <a:t>tauto</a:t>
            </a:r>
            <a:r>
              <a:rPr lang="ru-RU" sz="2400" b="1" dirty="0">
                <a:solidFill>
                  <a:schemeClr val="tx1"/>
                </a:solidFill>
                <a:latin typeface="Book Antiqua" pitchFamily="18" charset="0"/>
              </a:rPr>
              <a:t> — то же самое, </a:t>
            </a:r>
            <a:r>
              <a:rPr lang="ru-RU" sz="2400" b="1" i="1" dirty="0" err="1">
                <a:solidFill>
                  <a:schemeClr val="tx1"/>
                </a:solidFill>
                <a:latin typeface="Book Antiqua" pitchFamily="18" charset="0"/>
              </a:rPr>
              <a:t>logos</a:t>
            </a:r>
            <a:r>
              <a:rPr lang="ru-RU" sz="2400" b="1" dirty="0">
                <a:solidFill>
                  <a:schemeClr val="tx1"/>
                </a:solidFill>
                <a:latin typeface="Book Antiqua" pitchFamily="18" charset="0"/>
              </a:rPr>
              <a:t> — слово) — это повторение сказанного близкими по смыслу, часто однокоренными словами. </a:t>
            </a:r>
            <a:endParaRPr lang="ru-RU" sz="2400" b="1" dirty="0">
              <a:solidFill>
                <a:schemeClr val="tx1"/>
              </a:solidFill>
              <a:latin typeface="Book Antiqua" pitchFamily="18" charset="0"/>
            </a:endParaRP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4932363" y="1600200"/>
            <a:ext cx="3960812" cy="4525963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100" b="1" dirty="0">
                <a:latin typeface="Book Antiqua" pitchFamily="18" charset="0"/>
              </a:rPr>
              <a:t>истинная правда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100" b="1" dirty="0">
                <a:latin typeface="Book Antiqua" pitchFamily="18" charset="0"/>
              </a:rPr>
              <a:t>целиком и полностью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100" b="1" dirty="0">
                <a:latin typeface="Book Antiqua" pitchFamily="18" charset="0"/>
              </a:rPr>
              <a:t>проливной ливень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100" b="1" dirty="0">
                <a:latin typeface="Book Antiqua" pitchFamily="18" charset="0"/>
              </a:rPr>
              <a:t>рассказчик рассказывал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100" b="1" dirty="0">
                <a:latin typeface="Book Antiqua" pitchFamily="18" charset="0"/>
              </a:rPr>
              <a:t>народная демократия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100" b="1" dirty="0">
                <a:latin typeface="Book Antiqua" pitchFamily="18" charset="0"/>
              </a:rPr>
              <a:t>спускаться вниз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100" b="1" dirty="0">
                <a:latin typeface="Book Antiqua" pitchFamily="18" charset="0"/>
              </a:rPr>
              <a:t>подниматься вверх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100" b="1" dirty="0">
                <a:latin typeface="Book Antiqua" pitchFamily="18" charset="0"/>
              </a:rPr>
              <a:t>полное право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100" b="1" dirty="0">
                <a:latin typeface="Book Antiqua" pitchFamily="18" charset="0"/>
              </a:rPr>
              <a:t>лично я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100" b="1" dirty="0">
                <a:latin typeface="Book Antiqua" pitchFamily="18" charset="0"/>
              </a:rPr>
              <a:t>моя автобиография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100" b="1" dirty="0">
                <a:latin typeface="Book Antiqua" pitchFamily="18" charset="0"/>
              </a:rPr>
              <a:t>объединенный союз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32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5602" name="Picture 2" descr="C:\Documents and Settings\User\Мои документы\Мои рисунки\i_47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bright="-40000"/>
          </a:blip>
          <a:srcRect/>
          <a:stretch>
            <a:fillRect/>
          </a:stretch>
        </p:blipFill>
        <p:spPr>
          <a:xfrm>
            <a:off x="565150" y="1412875"/>
            <a:ext cx="8415338" cy="4392613"/>
          </a:xfrm>
        </p:spPr>
      </p:pic>
      <p:sp>
        <p:nvSpPr>
          <p:cNvPr id="4" name="Скругленный прямоугольник 3"/>
          <p:cNvSpPr/>
          <p:nvPr/>
        </p:nvSpPr>
        <p:spPr>
          <a:xfrm>
            <a:off x="539750" y="260350"/>
            <a:ext cx="8135938" cy="987425"/>
          </a:xfrm>
          <a:prstGeom prst="roundRect">
            <a:avLst/>
          </a:prstGeom>
          <a:solidFill>
            <a:srgbClr val="E1B5F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1"/>
                </a:solidFill>
                <a:latin typeface="Book Antiqua" pitchFamily="18" charset="0"/>
              </a:rPr>
              <a:t>Насыщение речи сложными грамматическими конструкциями и оборотами</a:t>
            </a:r>
            <a:endParaRPr lang="ru-RU" sz="2400" b="1" dirty="0">
              <a:solidFill>
                <a:schemeClr val="tx1"/>
              </a:solidFill>
              <a:latin typeface="Book Antiq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8313" y="188913"/>
            <a:ext cx="8135937" cy="1346200"/>
          </a:xfrm>
          <a:prstGeom prst="roundRect">
            <a:avLst/>
          </a:prstGeom>
          <a:solidFill>
            <a:srgbClr val="E1B5F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400" b="1">
                <a:solidFill>
                  <a:schemeClr val="tx1"/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Слова, произнесённые с ошибками, в основе которых  вставка в состав слова лишних звуков :</a:t>
            </a:r>
          </a:p>
        </p:txBody>
      </p:sp>
      <p:sp>
        <p:nvSpPr>
          <p:cNvPr id="26627" name="Rectangle 2"/>
          <p:cNvSpPr>
            <a:spLocks noGrp="1" noChangeArrowheads="1"/>
          </p:cNvSpPr>
          <p:nvPr>
            <p:ph idx="1"/>
          </p:nvPr>
        </p:nvSpPr>
        <p:spPr>
          <a:xfrm>
            <a:off x="395288" y="1557338"/>
            <a:ext cx="8229600" cy="4830762"/>
          </a:xfrm>
        </p:spPr>
        <p:txBody>
          <a:bodyPr anchor="ctr">
            <a:spAutoFit/>
          </a:bodyPr>
          <a:lstStyle/>
          <a:p>
            <a:pPr marL="0" indent="0" algn="ctr">
              <a:spcBef>
                <a:spcPct val="0"/>
              </a:spcBef>
              <a:buFontTx/>
              <a:buNone/>
            </a:pPr>
            <a:r>
              <a:rPr lang="ru-RU" sz="2800" b="1" smtClean="0">
                <a:latin typeface="Book Antiqua" pitchFamily="18" charset="0"/>
                <a:ea typeface="Calibri" pitchFamily="34" charset="0"/>
                <a:cs typeface="Times New Roman" pitchFamily="18" charset="0"/>
              </a:rPr>
              <a:t>буду[ю]щий, </a:t>
            </a:r>
          </a:p>
          <a:p>
            <a:pPr marL="0" indent="0" algn="ctr" eaLnBrk="0" hangingPunct="0">
              <a:spcBef>
                <a:spcPct val="0"/>
              </a:spcBef>
              <a:buFontTx/>
              <a:buNone/>
            </a:pPr>
            <a:r>
              <a:rPr lang="ru-RU" sz="2800" b="1" smtClean="0">
                <a:latin typeface="Book Antiqua" pitchFamily="18" charset="0"/>
                <a:ea typeface="Calibri" pitchFamily="34" charset="0"/>
                <a:cs typeface="Times New Roman" pitchFamily="18" charset="0"/>
              </a:rPr>
              <a:t> заклейм[л]ённый,</a:t>
            </a:r>
          </a:p>
          <a:p>
            <a:pPr marL="0" indent="0" algn="ctr" eaLnBrk="0" hangingPunct="0">
              <a:spcBef>
                <a:spcPct val="0"/>
              </a:spcBef>
              <a:buFontTx/>
              <a:buNone/>
            </a:pPr>
            <a:r>
              <a:rPr lang="ru-RU" sz="2800" b="1" smtClean="0">
                <a:latin typeface="Book Antiqua" pitchFamily="18" charset="0"/>
                <a:ea typeface="Calibri" pitchFamily="34" charset="0"/>
                <a:cs typeface="Times New Roman" pitchFamily="18" charset="0"/>
              </a:rPr>
              <a:t> интриган[т], </a:t>
            </a:r>
          </a:p>
          <a:p>
            <a:pPr marL="0" indent="0" algn="ctr" eaLnBrk="0" hangingPunct="0">
              <a:spcBef>
                <a:spcPct val="0"/>
              </a:spcBef>
              <a:buFontTx/>
              <a:buNone/>
            </a:pPr>
            <a:r>
              <a:rPr lang="ru-RU" sz="2800" b="1" smtClean="0">
                <a:latin typeface="Book Antiqua" pitchFamily="18" charset="0"/>
                <a:ea typeface="Calibri" pitchFamily="34" charset="0"/>
                <a:cs typeface="Times New Roman" pitchFamily="18" charset="0"/>
              </a:rPr>
              <a:t>инци[н]дент,</a:t>
            </a:r>
          </a:p>
          <a:p>
            <a:pPr marL="0" indent="0" algn="ctr" eaLnBrk="0" hangingPunct="0">
              <a:spcBef>
                <a:spcPct val="0"/>
              </a:spcBef>
              <a:buFontTx/>
              <a:buNone/>
            </a:pPr>
            <a:r>
              <a:rPr lang="ru-RU" sz="2800" b="1" smtClean="0">
                <a:latin typeface="Book Antiqua" pitchFamily="18" charset="0"/>
                <a:ea typeface="Calibri" pitchFamily="34" charset="0"/>
                <a:cs typeface="Times New Roman" pitchFamily="18" charset="0"/>
              </a:rPr>
              <a:t> преце[н]дент,</a:t>
            </a:r>
          </a:p>
          <a:p>
            <a:pPr marL="0" indent="0" algn="ctr" eaLnBrk="0" hangingPunct="0">
              <a:spcBef>
                <a:spcPct val="0"/>
              </a:spcBef>
              <a:buFontTx/>
              <a:buNone/>
            </a:pPr>
            <a:r>
              <a:rPr lang="ru-RU" sz="2800" b="1" smtClean="0">
                <a:latin typeface="Book Antiqua" pitchFamily="18" charset="0"/>
                <a:ea typeface="Calibri" pitchFamily="34" charset="0"/>
                <a:cs typeface="Times New Roman" pitchFamily="18" charset="0"/>
              </a:rPr>
              <a:t> конста[н]тировать,</a:t>
            </a:r>
          </a:p>
          <a:p>
            <a:pPr marL="0" indent="0" algn="ctr" eaLnBrk="0" hangingPunct="0">
              <a:spcBef>
                <a:spcPct val="0"/>
              </a:spcBef>
              <a:buFontTx/>
              <a:buNone/>
            </a:pPr>
            <a:r>
              <a:rPr lang="ru-RU" sz="2800" b="1" smtClean="0">
                <a:latin typeface="Book Antiqua" pitchFamily="18" charset="0"/>
                <a:ea typeface="Calibri" pitchFamily="34" charset="0"/>
                <a:cs typeface="Times New Roman" pitchFamily="18" charset="0"/>
              </a:rPr>
              <a:t> компроме[н]тировать, </a:t>
            </a:r>
          </a:p>
          <a:p>
            <a:pPr marL="0" indent="0" algn="ctr" eaLnBrk="0" hangingPunct="0">
              <a:spcBef>
                <a:spcPct val="0"/>
              </a:spcBef>
              <a:buFontTx/>
              <a:buNone/>
            </a:pPr>
            <a:r>
              <a:rPr lang="ru-RU" sz="2800" b="1" smtClean="0">
                <a:latin typeface="Book Antiqua" pitchFamily="18" charset="0"/>
                <a:ea typeface="Calibri" pitchFamily="34" charset="0"/>
                <a:cs typeface="Times New Roman" pitchFamily="18" charset="0"/>
              </a:rPr>
              <a:t>компе[н]тентный, </a:t>
            </a:r>
          </a:p>
          <a:p>
            <a:pPr marL="0" indent="0" algn="ctr" eaLnBrk="0" hangingPunct="0">
              <a:spcBef>
                <a:spcPct val="0"/>
              </a:spcBef>
              <a:buFontTx/>
              <a:buNone/>
            </a:pPr>
            <a:r>
              <a:rPr lang="ru-RU" sz="2800" b="1" smtClean="0">
                <a:latin typeface="Book Antiqua" pitchFamily="18" charset="0"/>
                <a:ea typeface="Calibri" pitchFamily="34" charset="0"/>
                <a:cs typeface="Times New Roman" pitchFamily="18" charset="0"/>
              </a:rPr>
              <a:t> юрис[т]консульт, </a:t>
            </a:r>
          </a:p>
          <a:p>
            <a:pPr marL="0" indent="0" algn="ctr" eaLnBrk="0" hangingPunct="0">
              <a:spcBef>
                <a:spcPct val="0"/>
              </a:spcBef>
              <a:buFontTx/>
              <a:buNone/>
            </a:pPr>
            <a:r>
              <a:rPr lang="ru-RU" sz="2800" b="1" smtClean="0">
                <a:latin typeface="Book Antiqua" pitchFamily="18" charset="0"/>
                <a:ea typeface="Calibri" pitchFamily="34" charset="0"/>
                <a:cs typeface="Times New Roman" pitchFamily="18" charset="0"/>
              </a:rPr>
              <a:t>я[в]ства. </a:t>
            </a:r>
          </a:p>
          <a:p>
            <a:pPr marL="0" indent="0" algn="ctr" eaLnBrk="0" hangingPunct="0">
              <a:spcBef>
                <a:spcPct val="0"/>
              </a:spcBef>
              <a:buFontTx/>
              <a:buNone/>
            </a:pPr>
            <a:r>
              <a:rPr lang="ru-RU" sz="2800" b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про(м)блема</a:t>
            </a:r>
            <a:endParaRPr lang="ru-RU" sz="2800" b="1" smtClean="0">
              <a:latin typeface="Arial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rgbClr val="E1B5F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>
            <a:normAutofit fontScale="90000"/>
          </a:bodyPr>
          <a:lstStyle/>
          <a:p>
            <a:pPr>
              <a:defRPr/>
            </a:pPr>
            <a:r>
              <a:rPr lang="ru-RU" sz="2700" b="1" dirty="0" smtClean="0">
                <a:solidFill>
                  <a:schemeClr val="tx1"/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Нарушение  нормы произношения происходит под воздействием  соседних звуков:</a:t>
            </a:r>
            <a:r>
              <a:rPr lang="ru-RU" sz="2400" dirty="0" smtClean="0">
                <a:solidFill>
                  <a:schemeClr val="tx1"/>
                </a:solidFill>
                <a:latin typeface="Arial" pitchFamily="34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Arial" pitchFamily="34" charset="0"/>
              </a:rPr>
            </a:br>
            <a:endParaRPr lang="ru-RU" sz="2400" b="1" dirty="0" smtClean="0">
              <a:solidFill>
                <a:schemeClr val="tx1"/>
              </a:solidFill>
              <a:latin typeface="Book Antiqua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11188" y="2133600"/>
            <a:ext cx="7777162" cy="2808288"/>
          </a:xfrm>
          <a:prstGeom prst="roundRect">
            <a:avLst/>
          </a:prstGeom>
          <a:solidFill>
            <a:srgbClr val="E1B5F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800" b="1">
                <a:solidFill>
                  <a:schemeClr val="tx1"/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мукулатура ( макулатура),</a:t>
            </a:r>
          </a:p>
          <a:p>
            <a:pPr algn="ctr" eaLnBrk="0" hangingPunct="0"/>
            <a:r>
              <a:rPr lang="ru-RU" sz="2800" b="1">
                <a:solidFill>
                  <a:schemeClr val="tx1"/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Кружовник( крыжовник),  </a:t>
            </a:r>
          </a:p>
          <a:p>
            <a:pPr algn="ctr" eaLnBrk="0" hangingPunct="0"/>
            <a:r>
              <a:rPr lang="ru-RU" sz="2800" b="1">
                <a:solidFill>
                  <a:schemeClr val="tx1"/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полувер ( пуловер), </a:t>
            </a:r>
          </a:p>
          <a:p>
            <a:pPr algn="ctr" eaLnBrk="0" hangingPunct="0"/>
            <a:r>
              <a:rPr lang="ru-RU" sz="2800" b="1">
                <a:solidFill>
                  <a:schemeClr val="tx1"/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тубаретка ( табуретка).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8674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11188" y="333375"/>
            <a:ext cx="8064500" cy="1130300"/>
          </a:xfrm>
          <a:prstGeom prst="roundRect">
            <a:avLst/>
          </a:prstGeom>
          <a:solidFill>
            <a:srgbClr val="E1B5F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400" b="1">
                <a:solidFill>
                  <a:schemeClr val="tx1"/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Вставки в слова лишних гласных и согласных: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39750" y="1700213"/>
            <a:ext cx="8208963" cy="4824412"/>
          </a:xfrm>
          <a:prstGeom prst="roundRect">
            <a:avLst/>
          </a:prstGeom>
          <a:solidFill>
            <a:srgbClr val="E1B5F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пирож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[е]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ное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(пирожное),</a:t>
            </a:r>
            <a:endParaRPr lang="ru-RU" sz="2400" b="1" dirty="0">
              <a:solidFill>
                <a:schemeClr val="tx1"/>
              </a:solidFill>
              <a:latin typeface="Arial" pitchFamily="34" charset="0"/>
            </a:endParaRPr>
          </a:p>
          <a:p>
            <a:pPr algn="ctr" eaLnBrk="0" hangingPunct="0">
              <a:defRPr/>
            </a:pP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пел[е]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мени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(пельмени),</a:t>
            </a:r>
            <a:endParaRPr lang="ru-RU" sz="2400" b="1" dirty="0">
              <a:solidFill>
                <a:schemeClr val="tx1"/>
              </a:solidFill>
              <a:latin typeface="Arial" pitchFamily="34" charset="0"/>
            </a:endParaRPr>
          </a:p>
          <a:p>
            <a:pPr algn="ctr" eaLnBrk="0" hangingPunct="0">
              <a:defRPr/>
            </a:pP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руб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[е]ль (рубль), </a:t>
            </a:r>
            <a:endParaRPr lang="ru-RU" sz="2400" b="1" dirty="0">
              <a:solidFill>
                <a:schemeClr val="tx1"/>
              </a:solidFill>
              <a:latin typeface="Arial" pitchFamily="34" charset="0"/>
            </a:endParaRPr>
          </a:p>
          <a:p>
            <a:pPr algn="ctr" eaLnBrk="0" hangingPunct="0">
              <a:defRPr/>
            </a:pP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пер[е]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спектива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(перспектива), </a:t>
            </a:r>
            <a:endParaRPr lang="ru-RU" sz="2400" b="1" dirty="0">
              <a:solidFill>
                <a:schemeClr val="tx1"/>
              </a:solidFill>
              <a:latin typeface="Arial" pitchFamily="34" charset="0"/>
            </a:endParaRPr>
          </a:p>
          <a:p>
            <a:pPr algn="ctr" eaLnBrk="0" hangingPunct="0">
              <a:defRPr/>
            </a:pP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по[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]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скользнуться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(поскользнуться),</a:t>
            </a:r>
            <a:endParaRPr lang="ru-RU" sz="2400" b="1" dirty="0">
              <a:solidFill>
                <a:schemeClr val="tx1"/>
              </a:solidFill>
              <a:latin typeface="Arial" pitchFamily="34" charset="0"/>
            </a:endParaRPr>
          </a:p>
          <a:p>
            <a:pPr algn="ctr" eaLnBrk="0" hangingPunct="0">
              <a:defRPr/>
            </a:pP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по[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]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черк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(почерк), </a:t>
            </a:r>
            <a:endParaRPr lang="ru-RU" sz="2400" b="1" dirty="0">
              <a:solidFill>
                <a:schemeClr val="tx1"/>
              </a:solidFill>
              <a:latin typeface="Arial" pitchFamily="34" charset="0"/>
            </a:endParaRPr>
          </a:p>
          <a:p>
            <a:pPr algn="ctr" eaLnBrk="0" hangingPunct="0">
              <a:defRPr/>
            </a:pP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про[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]чий (прочий),  </a:t>
            </a:r>
            <a:endParaRPr lang="ru-RU" sz="2400" b="1" dirty="0">
              <a:solidFill>
                <a:schemeClr val="tx1"/>
              </a:solidFill>
              <a:latin typeface="Arial" pitchFamily="34" charset="0"/>
            </a:endParaRPr>
          </a:p>
          <a:p>
            <a:pPr algn="ctr" eaLnBrk="0" hangingPunct="0">
              <a:defRPr/>
            </a:pPr>
            <a:r>
              <a:rPr lang="ru-RU" sz="2400" b="1" u="sng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так и пропуск звуков:</a:t>
            </a:r>
            <a:endParaRPr lang="ru-RU" sz="2400" b="1" u="sng" dirty="0">
              <a:solidFill>
                <a:schemeClr val="tx1"/>
              </a:solidFill>
              <a:latin typeface="Arial" pitchFamily="34" charset="0"/>
            </a:endParaRPr>
          </a:p>
          <a:p>
            <a:pPr algn="ctr" eaLnBrk="0" hangingPunct="0">
              <a:defRPr/>
            </a:pP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компосировать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(компостировать), </a:t>
            </a:r>
            <a:endParaRPr lang="ru-RU" sz="2400" b="1" dirty="0">
              <a:solidFill>
                <a:schemeClr val="tx1"/>
              </a:solidFill>
              <a:latin typeface="Arial" pitchFamily="34" charset="0"/>
            </a:endParaRPr>
          </a:p>
          <a:p>
            <a:pPr algn="ctr" eaLnBrk="0" hangingPunct="0">
              <a:defRPr/>
            </a:pP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тролебус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 троллейбус),  </a:t>
            </a:r>
            <a:endParaRPr lang="ru-RU" sz="2400" b="1" dirty="0">
              <a:solidFill>
                <a:schemeClr val="tx1"/>
              </a:solidFill>
              <a:latin typeface="Arial" pitchFamily="34" charset="0"/>
            </a:endParaRPr>
          </a:p>
          <a:p>
            <a:pPr algn="ctr" eaLnBrk="0" hangingPunct="0">
              <a:defRPr/>
            </a:pP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индивидум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иддивидуум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),</a:t>
            </a:r>
            <a:endParaRPr lang="ru-RU" sz="2400" b="1" dirty="0">
              <a:solidFill>
                <a:schemeClr val="tx1"/>
              </a:solidFill>
              <a:latin typeface="Arial" pitchFamily="34" charset="0"/>
            </a:endParaRPr>
          </a:p>
          <a:p>
            <a:pPr algn="ctr" eaLnBrk="0" hangingPunct="0">
              <a:defRPr/>
            </a:pP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протьвень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протвень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(противень).</a:t>
            </a:r>
            <a:endParaRPr lang="ru-RU" sz="2400" b="1" dirty="0">
              <a:solidFill>
                <a:schemeClr val="tx1"/>
              </a:solidFill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11188" y="188913"/>
            <a:ext cx="8064500" cy="1130300"/>
          </a:xfrm>
          <a:prstGeom prst="roundRect">
            <a:avLst/>
          </a:prstGeom>
          <a:solidFill>
            <a:srgbClr val="E1B5F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400" b="1">
                <a:solidFill>
                  <a:schemeClr val="tx1"/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«Опрощение»: 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195513" y="3789363"/>
            <a:ext cx="73025" cy="460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68313" y="1989138"/>
            <a:ext cx="8229600" cy="4525962"/>
          </a:xfrm>
          <a:prstGeom prst="roundRect">
            <a:avLst/>
          </a:prstGeom>
          <a:solidFill>
            <a:srgbClr val="E1B5F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marL="0" indent="0" algn="ctr">
              <a:spcBef>
                <a:spcPct val="0"/>
              </a:spcBef>
              <a:buFont typeface="Arial" charset="0"/>
              <a:buNone/>
            </a:pPr>
            <a:r>
              <a:rPr lang="ru-RU" sz="2800" b="1" smtClean="0">
                <a:solidFill>
                  <a:schemeClr val="tx1"/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Азейбаржан (Азейбарджан) </a:t>
            </a:r>
          </a:p>
          <a:p>
            <a:pPr marL="0" indent="0" algn="ctr" eaLnBrk="0" hangingPunct="0">
              <a:spcBef>
                <a:spcPct val="0"/>
              </a:spcBef>
              <a:buFont typeface="Arial" charset="0"/>
              <a:buNone/>
            </a:pPr>
            <a:r>
              <a:rPr lang="ru-RU" sz="2800" b="1" smtClean="0">
                <a:solidFill>
                  <a:schemeClr val="tx1"/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грейпфрукт (грейпфрут),</a:t>
            </a:r>
          </a:p>
          <a:p>
            <a:pPr marL="0" indent="0" algn="ctr" eaLnBrk="0" hangingPunct="0">
              <a:spcBef>
                <a:spcPct val="0"/>
              </a:spcBef>
              <a:buFont typeface="Arial" charset="0"/>
              <a:buNone/>
            </a:pPr>
            <a:r>
              <a:rPr lang="ru-RU" sz="2800" b="1" smtClean="0">
                <a:solidFill>
                  <a:schemeClr val="tx1"/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 друшлаг (дуршлаг),</a:t>
            </a:r>
          </a:p>
          <a:p>
            <a:pPr marL="0" indent="0" algn="ctr" eaLnBrk="0" hangingPunct="0">
              <a:spcBef>
                <a:spcPct val="0"/>
              </a:spcBef>
              <a:buFont typeface="Arial" charset="0"/>
              <a:buNone/>
            </a:pPr>
            <a:r>
              <a:rPr lang="ru-RU" sz="2800" b="1" smtClean="0">
                <a:solidFill>
                  <a:schemeClr val="tx1"/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 скурпулёзный (скрупулёзный).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350" y="549275"/>
            <a:ext cx="7283450" cy="287338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700" b="1" dirty="0" smtClean="0">
                <a:latin typeface="Book Antiqua" pitchFamily="18" charset="0"/>
              </a:rPr>
              <a:t>Примеры лексической сочетаемости слов: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0722" name="Содержимое 2"/>
          <p:cNvSpPr>
            <a:spLocks noGrp="1"/>
          </p:cNvSpPr>
          <p:nvPr>
            <p:ph idx="1"/>
          </p:nvPr>
        </p:nvSpPr>
        <p:spPr>
          <a:xfrm>
            <a:off x="457200" y="692150"/>
            <a:ext cx="3538538" cy="5434013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z="1800" b="1" smtClean="0">
                <a:latin typeface="Book Antiqua" pitchFamily="18" charset="0"/>
              </a:rPr>
              <a:t>неправильно   </a:t>
            </a:r>
          </a:p>
          <a:p>
            <a:pPr>
              <a:spcBef>
                <a:spcPct val="0"/>
              </a:spcBef>
            </a:pPr>
            <a:r>
              <a:rPr lang="ru-RU" sz="1600" b="1" smtClean="0">
                <a:latin typeface="Book Antiqua" pitchFamily="18" charset="0"/>
              </a:rPr>
              <a:t>играть значение</a:t>
            </a:r>
          </a:p>
          <a:p>
            <a:pPr>
              <a:spcBef>
                <a:spcPct val="0"/>
              </a:spcBef>
            </a:pPr>
            <a:r>
              <a:rPr lang="ru-RU" sz="1600" b="1" smtClean="0">
                <a:latin typeface="Book Antiqua" pitchFamily="18" charset="0"/>
              </a:rPr>
              <a:t>не имеет роли</a:t>
            </a:r>
          </a:p>
          <a:p>
            <a:pPr>
              <a:spcBef>
                <a:spcPct val="0"/>
              </a:spcBef>
            </a:pPr>
            <a:r>
              <a:rPr lang="ru-RU" sz="1600" b="1" smtClean="0">
                <a:latin typeface="Book Antiqua" pitchFamily="18" charset="0"/>
              </a:rPr>
              <a:t>быть в поле внимания</a:t>
            </a:r>
          </a:p>
          <a:p>
            <a:pPr>
              <a:spcBef>
                <a:spcPct val="0"/>
              </a:spcBef>
            </a:pPr>
            <a:r>
              <a:rPr lang="ru-RU" sz="1600" b="1" smtClean="0">
                <a:latin typeface="Book Antiqua" pitchFamily="18" charset="0"/>
              </a:rPr>
              <a:t>оказать заботу</a:t>
            </a:r>
          </a:p>
          <a:p>
            <a:pPr>
              <a:spcBef>
                <a:spcPct val="0"/>
              </a:spcBef>
            </a:pPr>
            <a:r>
              <a:rPr lang="ru-RU" sz="1600" b="1" smtClean="0">
                <a:latin typeface="Book Antiqua" pitchFamily="18" charset="0"/>
              </a:rPr>
              <a:t>повысить кругозор</a:t>
            </a:r>
          </a:p>
          <a:p>
            <a:pPr>
              <a:spcBef>
                <a:spcPct val="0"/>
              </a:spcBef>
            </a:pPr>
            <a:r>
              <a:rPr lang="ru-RU" sz="1600" b="1" smtClean="0">
                <a:latin typeface="Book Antiqua" pitchFamily="18" charset="0"/>
              </a:rPr>
              <a:t>оказать впечатление</a:t>
            </a:r>
          </a:p>
          <a:p>
            <a:pPr>
              <a:spcBef>
                <a:spcPct val="0"/>
              </a:spcBef>
            </a:pPr>
            <a:r>
              <a:rPr lang="ru-RU" sz="1600" b="1" smtClean="0">
                <a:latin typeface="Book Antiqua" pitchFamily="18" charset="0"/>
              </a:rPr>
              <a:t>поднять тост, выпить тост     </a:t>
            </a:r>
          </a:p>
          <a:p>
            <a:pPr>
              <a:spcBef>
                <a:spcPct val="0"/>
              </a:spcBef>
            </a:pPr>
            <a:r>
              <a:rPr lang="ru-RU" sz="1600" b="1" smtClean="0">
                <a:latin typeface="Book Antiqua" pitchFamily="18" charset="0"/>
              </a:rPr>
              <a:t>иметь угрозу</a:t>
            </a:r>
          </a:p>
          <a:p>
            <a:pPr>
              <a:spcBef>
                <a:spcPct val="0"/>
              </a:spcBef>
            </a:pPr>
            <a:r>
              <a:rPr lang="ru-RU" sz="1600" b="1" smtClean="0">
                <a:latin typeface="Book Antiqua" pitchFamily="18" charset="0"/>
              </a:rPr>
              <a:t>дать поддержку</a:t>
            </a:r>
          </a:p>
          <a:p>
            <a:pPr>
              <a:spcBef>
                <a:spcPct val="0"/>
              </a:spcBef>
            </a:pPr>
            <a:r>
              <a:rPr lang="ru-RU" sz="1600" b="1" smtClean="0">
                <a:latin typeface="Book Antiqua" pitchFamily="18" charset="0"/>
              </a:rPr>
              <a:t>постигать навыки</a:t>
            </a:r>
          </a:p>
          <a:p>
            <a:pPr>
              <a:spcBef>
                <a:spcPct val="0"/>
              </a:spcBef>
            </a:pPr>
            <a:r>
              <a:rPr lang="ru-RU" sz="1600" b="1" smtClean="0">
                <a:latin typeface="Book Antiqua" pitchFamily="18" charset="0"/>
              </a:rPr>
              <a:t>оплатить штраф</a:t>
            </a:r>
          </a:p>
          <a:p>
            <a:pPr>
              <a:spcBef>
                <a:spcPct val="0"/>
              </a:spcBef>
            </a:pPr>
            <a:r>
              <a:rPr lang="ru-RU" sz="1600" b="1" smtClean="0">
                <a:latin typeface="Book Antiqua" pitchFamily="18" charset="0"/>
              </a:rPr>
              <a:t>заплатить расходы</a:t>
            </a:r>
          </a:p>
          <a:p>
            <a:pPr>
              <a:spcBef>
                <a:spcPct val="0"/>
              </a:spcBef>
            </a:pPr>
            <a:r>
              <a:rPr lang="ru-RU" sz="1600" b="1" smtClean="0">
                <a:latin typeface="Book Antiqua" pitchFamily="18" charset="0"/>
              </a:rPr>
              <a:t>заплатить проезд</a:t>
            </a:r>
          </a:p>
          <a:p>
            <a:pPr>
              <a:spcBef>
                <a:spcPct val="0"/>
              </a:spcBef>
            </a:pPr>
            <a:r>
              <a:rPr lang="ru-RU" sz="1600" b="1" smtClean="0">
                <a:latin typeface="Book Antiqua" pitchFamily="18" charset="0"/>
              </a:rPr>
              <a:t>повысить подготовку</a:t>
            </a:r>
          </a:p>
          <a:p>
            <a:pPr>
              <a:spcBef>
                <a:spcPct val="0"/>
              </a:spcBef>
            </a:pPr>
            <a:r>
              <a:rPr lang="ru-RU" sz="1600" b="1" smtClean="0">
                <a:latin typeface="Book Antiqua" pitchFamily="18" charset="0"/>
              </a:rPr>
              <a:t>повысить выпуск продукции</a:t>
            </a:r>
          </a:p>
          <a:p>
            <a:pPr>
              <a:spcBef>
                <a:spcPct val="0"/>
              </a:spcBef>
            </a:pPr>
            <a:r>
              <a:rPr lang="ru-RU" sz="1600" b="1" smtClean="0">
                <a:latin typeface="Book Antiqua" pitchFamily="18" charset="0"/>
              </a:rPr>
              <a:t>причинить удовольствие</a:t>
            </a:r>
          </a:p>
          <a:p>
            <a:pPr>
              <a:spcBef>
                <a:spcPct val="0"/>
              </a:spcBef>
            </a:pPr>
            <a:r>
              <a:rPr lang="ru-RU" sz="1600" b="1" smtClean="0">
                <a:latin typeface="Book Antiqua" pitchFamily="18" charset="0"/>
              </a:rPr>
              <a:t>одержать первенство</a:t>
            </a:r>
          </a:p>
          <a:p>
            <a:pPr>
              <a:spcBef>
                <a:spcPct val="0"/>
              </a:spcBef>
            </a:pPr>
            <a:r>
              <a:rPr lang="ru-RU" sz="1600" b="1" smtClean="0">
                <a:latin typeface="Book Antiqua" pitchFamily="18" charset="0"/>
              </a:rPr>
              <a:t>наращивать мастерство</a:t>
            </a:r>
          </a:p>
          <a:p>
            <a:pPr>
              <a:spcBef>
                <a:spcPct val="0"/>
              </a:spcBef>
            </a:pPr>
            <a:r>
              <a:rPr lang="ru-RU" sz="1600" b="1" smtClean="0">
                <a:latin typeface="Book Antiqua" pitchFamily="18" charset="0"/>
              </a:rPr>
              <a:t>предпринимать усилия</a:t>
            </a:r>
          </a:p>
          <a:p>
            <a:pPr>
              <a:spcBef>
                <a:spcPct val="0"/>
              </a:spcBef>
            </a:pPr>
            <a:r>
              <a:rPr lang="ru-RU" sz="1600" b="1" smtClean="0">
                <a:latin typeface="Book Antiqua" pitchFamily="18" charset="0"/>
              </a:rPr>
              <a:t>пристально слушать</a:t>
            </a:r>
          </a:p>
        </p:txBody>
      </p:sp>
      <p:sp>
        <p:nvSpPr>
          <p:cNvPr id="30723" name="Rectangle 1"/>
          <p:cNvSpPr>
            <a:spLocks noChangeArrowheads="1"/>
          </p:cNvSpPr>
          <p:nvPr/>
        </p:nvSpPr>
        <p:spPr bwMode="auto">
          <a:xfrm>
            <a:off x="4140200" y="620713"/>
            <a:ext cx="4679950" cy="563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b="1">
                <a:latin typeface="Book Antiqua" pitchFamily="18" charset="0"/>
                <a:ea typeface="Calibri" pitchFamily="34" charset="0"/>
                <a:cs typeface="Times New Roman" pitchFamily="18" charset="0"/>
              </a:rPr>
              <a:t>правильно</a:t>
            </a:r>
            <a:endParaRPr lang="ru-RU" b="1">
              <a:latin typeface="Book Antiqua" pitchFamily="18" charset="0"/>
              <a:ea typeface="Calibri" pitchFamily="34" charset="0"/>
              <a:cs typeface="Arial" charset="0"/>
            </a:endParaRPr>
          </a:p>
          <a:p>
            <a:pPr eaLnBrk="0" hangingPunct="0"/>
            <a:r>
              <a:rPr lang="ru-RU" sz="1600" b="1">
                <a:latin typeface="Book Antiqua" pitchFamily="18" charset="0"/>
                <a:ea typeface="Calibri" pitchFamily="34" charset="0"/>
                <a:cs typeface="Times New Roman" pitchFamily="18" charset="0"/>
              </a:rPr>
              <a:t>иметь значение</a:t>
            </a:r>
            <a:endParaRPr lang="ru-RU" sz="1600" b="1">
              <a:latin typeface="Book Antiqua" pitchFamily="18" charset="0"/>
              <a:ea typeface="Calibri" pitchFamily="34" charset="0"/>
              <a:cs typeface="Arial" charset="0"/>
            </a:endParaRPr>
          </a:p>
          <a:p>
            <a:pPr eaLnBrk="0" hangingPunct="0"/>
            <a:r>
              <a:rPr lang="ru-RU" sz="1600" b="1">
                <a:latin typeface="Book Antiqua" pitchFamily="18" charset="0"/>
                <a:ea typeface="Calibri" pitchFamily="34" charset="0"/>
                <a:cs typeface="Times New Roman" pitchFamily="18" charset="0"/>
              </a:rPr>
              <a:t>не играет роли</a:t>
            </a:r>
            <a:endParaRPr lang="ru-RU" sz="1600" b="1">
              <a:latin typeface="Book Antiqua" pitchFamily="18" charset="0"/>
              <a:ea typeface="Calibri" pitchFamily="34" charset="0"/>
              <a:cs typeface="Arial" charset="0"/>
            </a:endParaRPr>
          </a:p>
          <a:p>
            <a:pPr eaLnBrk="0" hangingPunct="0"/>
            <a:r>
              <a:rPr lang="ru-RU" sz="1600" b="1">
                <a:latin typeface="Book Antiqua" pitchFamily="18" charset="0"/>
                <a:ea typeface="Calibri" pitchFamily="34" charset="0"/>
                <a:cs typeface="Times New Roman" pitchFamily="18" charset="0"/>
              </a:rPr>
              <a:t>быть в поле зрения</a:t>
            </a:r>
            <a:endParaRPr lang="ru-RU" sz="1600" b="1">
              <a:latin typeface="Book Antiqua" pitchFamily="18" charset="0"/>
              <a:cs typeface="Arial" charset="0"/>
            </a:endParaRPr>
          </a:p>
          <a:p>
            <a:pPr eaLnBrk="0" hangingPunct="0"/>
            <a:r>
              <a:rPr lang="ru-RU" sz="1600" b="1">
                <a:latin typeface="Book Antiqua" pitchFamily="18" charset="0"/>
              </a:rPr>
              <a:t>проявить заботу</a:t>
            </a:r>
            <a:endParaRPr lang="ru-RU" sz="1600" b="1">
              <a:latin typeface="Book Antiqua" pitchFamily="18" charset="0"/>
              <a:cs typeface="Arial" charset="0"/>
            </a:endParaRPr>
          </a:p>
          <a:p>
            <a:pPr eaLnBrk="0" hangingPunct="0"/>
            <a:r>
              <a:rPr lang="ru-RU" sz="1600" b="1">
                <a:latin typeface="Book Antiqua" pitchFamily="18" charset="0"/>
              </a:rPr>
              <a:t>расширить кругозор</a:t>
            </a:r>
            <a:endParaRPr lang="ru-RU" sz="1600" b="1">
              <a:latin typeface="Book Antiqua" pitchFamily="18" charset="0"/>
              <a:cs typeface="Arial" charset="0"/>
            </a:endParaRPr>
          </a:p>
          <a:p>
            <a:pPr eaLnBrk="0" hangingPunct="0"/>
            <a:r>
              <a:rPr lang="ru-RU" sz="1600" b="1">
                <a:latin typeface="Book Antiqua" pitchFamily="18" charset="0"/>
              </a:rPr>
              <a:t>произвести впечатление</a:t>
            </a:r>
            <a:endParaRPr lang="ru-RU" sz="1600" b="1">
              <a:latin typeface="Book Antiqua" pitchFamily="18" charset="0"/>
              <a:cs typeface="Arial" charset="0"/>
            </a:endParaRPr>
          </a:p>
          <a:p>
            <a:pPr eaLnBrk="0" hangingPunct="0"/>
            <a:r>
              <a:rPr lang="ru-RU" sz="1600" b="1">
                <a:latin typeface="Book Antiqua" pitchFamily="18" charset="0"/>
              </a:rPr>
              <a:t>произнести тост, провозгласить тост </a:t>
            </a:r>
            <a:endParaRPr lang="ru-RU" sz="1600" b="1">
              <a:latin typeface="Book Antiqua" pitchFamily="18" charset="0"/>
              <a:cs typeface="Arial" charset="0"/>
            </a:endParaRPr>
          </a:p>
          <a:p>
            <a:pPr eaLnBrk="0" hangingPunct="0"/>
            <a:r>
              <a:rPr lang="ru-RU" sz="1600" b="1">
                <a:latin typeface="Book Antiqua" pitchFamily="18" charset="0"/>
              </a:rPr>
              <a:t>таить угрозу</a:t>
            </a:r>
            <a:endParaRPr lang="ru-RU" sz="1600" b="1">
              <a:latin typeface="Book Antiqua" pitchFamily="18" charset="0"/>
              <a:cs typeface="Arial" charset="0"/>
            </a:endParaRPr>
          </a:p>
          <a:p>
            <a:pPr eaLnBrk="0" hangingPunct="0"/>
            <a:r>
              <a:rPr lang="ru-RU" sz="1600" b="1">
                <a:latin typeface="Book Antiqua" pitchFamily="18" charset="0"/>
              </a:rPr>
              <a:t>оказать поддержку</a:t>
            </a:r>
            <a:endParaRPr lang="ru-RU" sz="1600" b="1">
              <a:latin typeface="Book Antiqua" pitchFamily="18" charset="0"/>
              <a:cs typeface="Arial" charset="0"/>
            </a:endParaRPr>
          </a:p>
          <a:p>
            <a:pPr eaLnBrk="0" hangingPunct="0"/>
            <a:r>
              <a:rPr lang="ru-RU" sz="1600" b="1">
                <a:latin typeface="Book Antiqua" pitchFamily="18" charset="0"/>
              </a:rPr>
              <a:t>приобретать навыки</a:t>
            </a:r>
            <a:endParaRPr lang="ru-RU" sz="1600" b="1">
              <a:latin typeface="Book Antiqua" pitchFamily="18" charset="0"/>
              <a:cs typeface="Arial" charset="0"/>
            </a:endParaRPr>
          </a:p>
          <a:p>
            <a:pPr eaLnBrk="0" hangingPunct="0"/>
            <a:r>
              <a:rPr lang="ru-RU" sz="1600" b="1">
                <a:latin typeface="Book Antiqua" pitchFamily="18" charset="0"/>
              </a:rPr>
              <a:t>заплатить штраф</a:t>
            </a:r>
            <a:endParaRPr lang="ru-RU" sz="1600" b="1">
              <a:latin typeface="Book Antiqua" pitchFamily="18" charset="0"/>
              <a:cs typeface="Arial" charset="0"/>
            </a:endParaRPr>
          </a:p>
          <a:p>
            <a:pPr eaLnBrk="0" hangingPunct="0"/>
            <a:r>
              <a:rPr lang="ru-RU" sz="1600" b="1">
                <a:latin typeface="Book Antiqua" pitchFamily="18" charset="0"/>
              </a:rPr>
              <a:t>оплатить расходы</a:t>
            </a:r>
            <a:endParaRPr lang="ru-RU" sz="1600" b="1">
              <a:latin typeface="Book Antiqua" pitchFamily="18" charset="0"/>
              <a:cs typeface="Arial" charset="0"/>
            </a:endParaRPr>
          </a:p>
          <a:p>
            <a:pPr eaLnBrk="0" hangingPunct="0"/>
            <a:r>
              <a:rPr lang="ru-RU" sz="1600" b="1">
                <a:latin typeface="Book Antiqua" pitchFamily="18" charset="0"/>
              </a:rPr>
              <a:t>оплатить проезд</a:t>
            </a:r>
            <a:endParaRPr lang="ru-RU" sz="1600" b="1">
              <a:latin typeface="Book Antiqua" pitchFamily="18" charset="0"/>
              <a:cs typeface="Arial" charset="0"/>
            </a:endParaRPr>
          </a:p>
          <a:p>
            <a:pPr eaLnBrk="0" hangingPunct="0"/>
            <a:r>
              <a:rPr lang="ru-RU" sz="1600" b="1">
                <a:latin typeface="Book Antiqua" pitchFamily="18" charset="0"/>
              </a:rPr>
              <a:t>улучшить подготовку</a:t>
            </a:r>
            <a:endParaRPr lang="ru-RU" sz="1600" b="1">
              <a:latin typeface="Book Antiqua" pitchFamily="18" charset="0"/>
              <a:cs typeface="Arial" charset="0"/>
            </a:endParaRPr>
          </a:p>
          <a:p>
            <a:pPr eaLnBrk="0" hangingPunct="0"/>
            <a:r>
              <a:rPr lang="ru-RU" sz="1600" b="1">
                <a:latin typeface="Book Antiqua" pitchFamily="18" charset="0"/>
              </a:rPr>
              <a:t>увеличить выпуск продукции</a:t>
            </a:r>
            <a:endParaRPr lang="ru-RU" sz="1600" b="1">
              <a:latin typeface="Book Antiqua" pitchFamily="18" charset="0"/>
              <a:cs typeface="Arial" charset="0"/>
            </a:endParaRPr>
          </a:p>
          <a:p>
            <a:pPr eaLnBrk="0" hangingPunct="0"/>
            <a:r>
              <a:rPr lang="ru-RU" sz="1600" b="1">
                <a:latin typeface="Book Antiqua" pitchFamily="18" charset="0"/>
              </a:rPr>
              <a:t>причинить горе, доставить удовольствие</a:t>
            </a:r>
            <a:endParaRPr lang="ru-RU" sz="1600" b="1">
              <a:latin typeface="Book Antiqua" pitchFamily="18" charset="0"/>
              <a:cs typeface="Arial" charset="0"/>
            </a:endParaRPr>
          </a:p>
          <a:p>
            <a:pPr eaLnBrk="0" hangingPunct="0"/>
            <a:r>
              <a:rPr lang="ru-RU" sz="1600" b="1">
                <a:latin typeface="Book Antiqua" pitchFamily="18" charset="0"/>
              </a:rPr>
              <a:t>одержать победу, завоевать первенство</a:t>
            </a:r>
            <a:endParaRPr lang="ru-RU" sz="1600" b="1">
              <a:latin typeface="Book Antiqua" pitchFamily="18" charset="0"/>
              <a:cs typeface="Arial" charset="0"/>
            </a:endParaRPr>
          </a:p>
          <a:p>
            <a:pPr eaLnBrk="0" hangingPunct="0"/>
            <a:r>
              <a:rPr lang="ru-RU" sz="1600" b="1">
                <a:latin typeface="Book Antiqua" pitchFamily="18" charset="0"/>
              </a:rPr>
              <a:t>повышать мастерство</a:t>
            </a:r>
            <a:endParaRPr lang="ru-RU" sz="1600" b="1">
              <a:latin typeface="Book Antiqua" pitchFamily="18" charset="0"/>
              <a:cs typeface="Arial" charset="0"/>
            </a:endParaRPr>
          </a:p>
          <a:p>
            <a:pPr eaLnBrk="0" hangingPunct="0"/>
            <a:r>
              <a:rPr lang="ru-RU" sz="1600" b="1">
                <a:latin typeface="Book Antiqua" pitchFamily="18" charset="0"/>
              </a:rPr>
              <a:t>прилагать усилия, предпринимать попытки </a:t>
            </a:r>
            <a:endParaRPr lang="ru-RU" sz="1600" b="1">
              <a:latin typeface="Book Antiqua" pitchFamily="18" charset="0"/>
              <a:cs typeface="Arial" charset="0"/>
            </a:endParaRPr>
          </a:p>
          <a:p>
            <a:pPr eaLnBrk="0" hangingPunct="0"/>
            <a:r>
              <a:rPr lang="ru-RU" sz="1600" b="1">
                <a:latin typeface="Book Antiqua" pitchFamily="18" charset="0"/>
              </a:rPr>
              <a:t>внимательно слушать</a:t>
            </a:r>
          </a:p>
          <a:p>
            <a:pPr eaLnBrk="0" hangingPunct="0"/>
            <a:endParaRPr lang="ru-RU" sz="1400" b="1">
              <a:latin typeface="Book Antiqua" pitchFamily="18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1746" name="Содержимое 4" descr="http://cdn01.ru/files/users/images/51/fa/51fa24e9b7bdf2a968b246e79bc6ed6e.jpg"/>
          <p:cNvPicPr>
            <a:picLocks noGrp="1"/>
          </p:cNvPicPr>
          <p:nvPr>
            <p:ph idx="1"/>
          </p:nvPr>
        </p:nvPicPr>
        <p:blipFill>
          <a:blip r:embed="rId2"/>
          <a:srcRect l="1962" t="2751" r="1962" b="2751"/>
          <a:stretch>
            <a:fillRect/>
          </a:stretch>
        </p:blipFill>
        <p:spPr>
          <a:xfrm>
            <a:off x="179388" y="188913"/>
            <a:ext cx="8785225" cy="64801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214313" y="142875"/>
          <a:ext cx="8786812" cy="65690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25581"/>
                <a:gridCol w="5461293"/>
              </a:tblGrid>
              <a:tr h="357191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Book Antiqua" pitchFamily="18" charset="0"/>
                        </a:rPr>
                        <a:t>Слова-паразиты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Book Antiqua" pitchFamily="18" charset="0"/>
                      </a:endParaRPr>
                    </a:p>
                  </a:txBody>
                  <a:tcPr>
                    <a:solidFill>
                      <a:srgbClr val="E1B5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smtClean="0">
                          <a:solidFill>
                            <a:srgbClr val="FF0000"/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  <a:t>Значения слов-паразитов</a:t>
                      </a:r>
                      <a:endParaRPr lang="ru-RU" sz="1600" b="1" kern="1200" dirty="0" smtClean="0">
                        <a:solidFill>
                          <a:srgbClr val="FF0000"/>
                        </a:solidFill>
                        <a:latin typeface="Book Antiqua" pitchFamily="18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E1B5F9"/>
                    </a:solidFill>
                  </a:tcPr>
                </a:tc>
              </a:tr>
              <a:tr h="506795">
                <a:tc>
                  <a:txBody>
                    <a:bodyPr/>
                    <a:lstStyle/>
                    <a:p>
                      <a:r>
                        <a:rPr lang="ru-RU" sz="1400" b="1" i="1" kern="1200" dirty="0" smtClean="0">
                          <a:solidFill>
                            <a:schemeClr val="tx1"/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  <a:t>Короче</a:t>
                      </a:r>
                      <a:endParaRPr lang="ru-RU" sz="1400" b="1" kern="1200" dirty="0" smtClean="0">
                        <a:solidFill>
                          <a:schemeClr val="tx1"/>
                        </a:solidFill>
                        <a:latin typeface="Book Antiqua" pitchFamily="18" charset="0"/>
                        <a:ea typeface="+mn-ea"/>
                        <a:cs typeface="+mn-cs"/>
                      </a:endParaRPr>
                    </a:p>
                    <a:p>
                      <a:endParaRPr lang="ru-RU" sz="1400" b="1" dirty="0">
                        <a:solidFill>
                          <a:schemeClr val="tx1"/>
                        </a:solidFill>
                        <a:latin typeface="Book Antiqua" pitchFamily="18" charset="0"/>
                      </a:endParaRPr>
                    </a:p>
                  </a:txBody>
                  <a:tcPr>
                    <a:solidFill>
                      <a:srgbClr val="E1B5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  <a:t>Резкость, желание быстрее закончить речь</a:t>
                      </a:r>
                    </a:p>
                  </a:txBody>
                  <a:tcPr>
                    <a:solidFill>
                      <a:srgbClr val="E1B5F9"/>
                    </a:solidFill>
                  </a:tcPr>
                </a:tc>
              </a:tr>
              <a:tr h="363739">
                <a:tc>
                  <a:txBody>
                    <a:bodyPr/>
                    <a:lstStyle/>
                    <a:p>
                      <a:pPr algn="l"/>
                      <a:r>
                        <a:rPr lang="ru-RU" sz="1400" b="1" i="1" kern="1200" dirty="0" smtClean="0">
                          <a:solidFill>
                            <a:schemeClr val="tx1"/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  <a:t>Как бы</a:t>
                      </a:r>
                      <a:endParaRPr lang="ru-RU" sz="1400" b="1" kern="1200" dirty="0" smtClean="0">
                        <a:solidFill>
                          <a:schemeClr val="tx1"/>
                        </a:solidFill>
                        <a:latin typeface="Book Antiqua" pitchFamily="18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E1B5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  <a:t>Неуверенность в том, что говорит; приблизительность суждения</a:t>
                      </a:r>
                    </a:p>
                  </a:txBody>
                  <a:tcPr>
                    <a:solidFill>
                      <a:srgbClr val="E1B5F9"/>
                    </a:solidFill>
                  </a:tcPr>
                </a:tc>
              </a:tr>
              <a:tr h="377777">
                <a:tc>
                  <a:txBody>
                    <a:bodyPr/>
                    <a:lstStyle/>
                    <a:p>
                      <a:pPr algn="l"/>
                      <a:r>
                        <a:rPr lang="ru-RU" sz="1400" b="1" i="1" kern="1200" dirty="0" err="1" smtClean="0">
                          <a:solidFill>
                            <a:schemeClr val="tx1"/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  <a:t>Евпат-коловрат</a:t>
                      </a:r>
                      <a:endParaRPr lang="ru-RU" sz="1400" b="1" kern="1200" dirty="0" smtClean="0">
                        <a:solidFill>
                          <a:schemeClr val="tx1"/>
                        </a:solidFill>
                        <a:latin typeface="Book Antiqua" pitchFamily="18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E1B5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  <a:t>Удивление, возмущение, радость, огорчение</a:t>
                      </a:r>
                    </a:p>
                  </a:txBody>
                  <a:tcPr>
                    <a:solidFill>
                      <a:srgbClr val="E1B5F9"/>
                    </a:solidFill>
                  </a:tcPr>
                </a:tc>
              </a:tr>
              <a:tr h="377777">
                <a:tc>
                  <a:txBody>
                    <a:bodyPr/>
                    <a:lstStyle/>
                    <a:p>
                      <a:pPr algn="l"/>
                      <a:r>
                        <a:rPr lang="ru-RU" sz="1400" b="1" i="1" kern="1200" dirty="0" smtClean="0">
                          <a:solidFill>
                            <a:schemeClr val="tx1"/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  <a:t>Печки-лавочки</a:t>
                      </a:r>
                      <a:endParaRPr lang="ru-RU" sz="1400" b="1" kern="1200" dirty="0" smtClean="0">
                        <a:solidFill>
                          <a:schemeClr val="tx1"/>
                        </a:solidFill>
                        <a:latin typeface="Book Antiqua" pitchFamily="18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E1B5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  <a:t>Спокойствие, удовлетворение</a:t>
                      </a:r>
                    </a:p>
                  </a:txBody>
                  <a:tcPr>
                    <a:solidFill>
                      <a:srgbClr val="E1B5F9"/>
                    </a:solidFill>
                  </a:tcPr>
                </a:tc>
              </a:tr>
              <a:tr h="344718">
                <a:tc>
                  <a:txBody>
                    <a:bodyPr/>
                    <a:lstStyle/>
                    <a:p>
                      <a:pPr algn="l"/>
                      <a:r>
                        <a:rPr lang="ru-RU" sz="1400" b="1" i="1" kern="1200" dirty="0" smtClean="0">
                          <a:solidFill>
                            <a:schemeClr val="tx1"/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  <a:t>Типа</a:t>
                      </a:r>
                      <a:endParaRPr lang="ru-RU" sz="1400" b="1" kern="1200" dirty="0" smtClean="0">
                        <a:solidFill>
                          <a:schemeClr val="tx1"/>
                        </a:solidFill>
                        <a:latin typeface="Book Antiqua" pitchFamily="18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E1B5F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  <a:t>1. Желание выделиться</a:t>
                      </a:r>
                      <a:r>
                        <a:rPr lang="ru-RU" sz="1400" kern="1200" baseline="0" dirty="0" smtClean="0">
                          <a:solidFill>
                            <a:schemeClr val="tx1"/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  <a:t>  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  <a:t>2. Заменитель паузы</a:t>
                      </a:r>
                    </a:p>
                  </a:txBody>
                  <a:tcPr>
                    <a:solidFill>
                      <a:srgbClr val="E1B5F9"/>
                    </a:solidFill>
                  </a:tcPr>
                </a:tc>
              </a:tr>
              <a:tr h="310808">
                <a:tc>
                  <a:txBody>
                    <a:bodyPr/>
                    <a:lstStyle/>
                    <a:p>
                      <a:pPr algn="l"/>
                      <a:r>
                        <a:rPr lang="ru-RU" sz="1400" b="1" i="1" kern="1200" dirty="0" err="1" smtClean="0">
                          <a:solidFill>
                            <a:schemeClr val="tx1"/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  <a:t>Чё</a:t>
                      </a:r>
                      <a:endParaRPr lang="ru-RU" sz="1400" b="1" kern="1200" dirty="0" smtClean="0">
                        <a:solidFill>
                          <a:schemeClr val="tx1"/>
                        </a:solidFill>
                        <a:latin typeface="Book Antiqua" pitchFamily="18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E1B5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  <a:t>Вопрос-недоумение</a:t>
                      </a:r>
                    </a:p>
                  </a:txBody>
                  <a:tcPr>
                    <a:solidFill>
                      <a:srgbClr val="E1B5F9"/>
                    </a:solidFill>
                  </a:tcPr>
                </a:tc>
              </a:tr>
              <a:tr h="506795">
                <a:tc>
                  <a:txBody>
                    <a:bodyPr/>
                    <a:lstStyle/>
                    <a:p>
                      <a:pPr algn="l"/>
                      <a:r>
                        <a:rPr lang="ru-RU" sz="1400" b="1" i="1" kern="1200" dirty="0" err="1" smtClean="0">
                          <a:solidFill>
                            <a:schemeClr val="tx1"/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  <a:t>Щас</a:t>
                      </a:r>
                      <a:r>
                        <a:rPr lang="ru-RU" sz="1400" b="1" i="1" kern="1200" dirty="0" smtClean="0">
                          <a:solidFill>
                            <a:schemeClr val="tx1"/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  <a:t> (и последняя модификация Интернета — </a:t>
                      </a:r>
                      <a:r>
                        <a:rPr lang="ru-RU" sz="1400" b="1" i="1" kern="1200" dirty="0" err="1" smtClean="0">
                          <a:solidFill>
                            <a:schemeClr val="tx1"/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  <a:t>щаз-з</a:t>
                      </a:r>
                      <a:r>
                        <a:rPr lang="ru-RU" sz="1400" b="1" i="1" kern="1200" dirty="0" smtClean="0">
                          <a:solidFill>
                            <a:schemeClr val="tx1"/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  <a:t>)</a:t>
                      </a:r>
                      <a:endParaRPr lang="ru-RU" sz="1400" b="1" kern="1200" dirty="0" smtClean="0">
                        <a:solidFill>
                          <a:schemeClr val="tx1"/>
                        </a:solidFill>
                        <a:latin typeface="Book Antiqua" pitchFamily="18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E1B5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  <a:t>Нежелание что-либо делать</a:t>
                      </a:r>
                    </a:p>
                    <a:p>
                      <a:pPr algn="l"/>
                      <a:endParaRPr lang="ru-RU" sz="1400" dirty="0">
                        <a:solidFill>
                          <a:schemeClr val="tx1"/>
                        </a:solidFill>
                        <a:latin typeface="Book Antiqua" pitchFamily="18" charset="0"/>
                      </a:endParaRPr>
                    </a:p>
                  </a:txBody>
                  <a:tcPr>
                    <a:solidFill>
                      <a:srgbClr val="E1B5F9"/>
                    </a:solidFill>
                  </a:tcPr>
                </a:tc>
              </a:tr>
              <a:tr h="389166">
                <a:tc>
                  <a:txBody>
                    <a:bodyPr/>
                    <a:lstStyle/>
                    <a:p>
                      <a:pPr algn="l"/>
                      <a:r>
                        <a:rPr lang="ru-RU" sz="1400" b="1" i="1" kern="1200" dirty="0" smtClean="0">
                          <a:solidFill>
                            <a:schemeClr val="tx1"/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  <a:t>Это</a:t>
                      </a:r>
                      <a:endParaRPr lang="ru-RU" sz="1400" b="1" kern="1200" dirty="0" smtClean="0">
                        <a:solidFill>
                          <a:schemeClr val="tx1"/>
                        </a:solidFill>
                        <a:latin typeface="Book Antiqua" pitchFamily="18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E1B5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  <a:t>Пауза во время говорения или употребления каких-то слов</a:t>
                      </a:r>
                    </a:p>
                  </a:txBody>
                  <a:tcPr>
                    <a:solidFill>
                      <a:srgbClr val="E1B5F9"/>
                    </a:solidFill>
                  </a:tcPr>
                </a:tc>
              </a:tr>
              <a:tr h="377777">
                <a:tc>
                  <a:txBody>
                    <a:bodyPr/>
                    <a:lstStyle/>
                    <a:p>
                      <a:pPr algn="l"/>
                      <a:r>
                        <a:rPr lang="ru-RU" sz="1400" b="1" i="1" kern="1200" dirty="0" smtClean="0">
                          <a:solidFill>
                            <a:schemeClr val="tx1"/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  <a:t>Факт</a:t>
                      </a:r>
                      <a:endParaRPr lang="ru-RU" sz="1400" b="1" kern="1200" dirty="0" smtClean="0">
                        <a:solidFill>
                          <a:schemeClr val="tx1"/>
                        </a:solidFill>
                        <a:latin typeface="Book Antiqua" pitchFamily="18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E1B5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  <a:t>Уверенность в своих словах</a:t>
                      </a:r>
                    </a:p>
                  </a:txBody>
                  <a:tcPr>
                    <a:solidFill>
                      <a:srgbClr val="E1B5F9"/>
                    </a:solidFill>
                  </a:tcPr>
                </a:tc>
              </a:tr>
              <a:tr h="367139">
                <a:tc>
                  <a:txBody>
                    <a:bodyPr/>
                    <a:lstStyle/>
                    <a:p>
                      <a:pPr algn="l"/>
                      <a:r>
                        <a:rPr lang="ru-RU" sz="1400" b="1" i="1" kern="1200" dirty="0" smtClean="0">
                          <a:solidFill>
                            <a:schemeClr val="tx1"/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  <a:t>Реально</a:t>
                      </a:r>
                      <a:endParaRPr lang="ru-RU" sz="1400" b="1" kern="1200" dirty="0" smtClean="0">
                        <a:solidFill>
                          <a:schemeClr val="tx1"/>
                        </a:solidFill>
                        <a:latin typeface="Book Antiqua" pitchFamily="18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E1B5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  <a:t>Одобрение, уверенность</a:t>
                      </a:r>
                    </a:p>
                  </a:txBody>
                  <a:tcPr>
                    <a:solidFill>
                      <a:srgbClr val="E1B5F9"/>
                    </a:solidFill>
                  </a:tcPr>
                </a:tc>
              </a:tr>
              <a:tr h="506795">
                <a:tc>
                  <a:txBody>
                    <a:bodyPr/>
                    <a:lstStyle/>
                    <a:p>
                      <a:pPr algn="l"/>
                      <a:r>
                        <a:rPr lang="ru-RU" sz="1400" b="1" i="1" kern="1200" dirty="0" smtClean="0">
                          <a:solidFill>
                            <a:schemeClr val="tx1"/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  <a:t>Жесть, </a:t>
                      </a:r>
                      <a:r>
                        <a:rPr lang="ru-RU" sz="1400" b="1" i="1" kern="1200" dirty="0" err="1" smtClean="0">
                          <a:solidFill>
                            <a:schemeClr val="tx1"/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  <a:t>жестяк</a:t>
                      </a:r>
                      <a:endParaRPr lang="ru-RU" sz="1400" b="1" kern="1200" dirty="0" smtClean="0">
                        <a:solidFill>
                          <a:schemeClr val="tx1"/>
                        </a:solidFill>
                        <a:latin typeface="Book Antiqua" pitchFamily="18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E1B5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  <a:t>Одобрение, </a:t>
                      </a:r>
                      <a:r>
                        <a:rPr lang="ru-RU" sz="1400" kern="1200" smtClean="0">
                          <a:solidFill>
                            <a:schemeClr val="tx1"/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  <a:t>положительная реакция</a:t>
                      </a:r>
                      <a:endParaRPr lang="ru-RU" sz="1400" kern="1200" dirty="0" smtClean="0">
                        <a:solidFill>
                          <a:schemeClr val="tx1"/>
                        </a:solidFill>
                        <a:latin typeface="Book Antiqua" pitchFamily="18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E1B5F9"/>
                    </a:solidFill>
                  </a:tcPr>
                </a:tc>
              </a:tr>
              <a:tr h="377777">
                <a:tc>
                  <a:txBody>
                    <a:bodyPr/>
                    <a:lstStyle/>
                    <a:p>
                      <a:pPr algn="l"/>
                      <a:r>
                        <a:rPr lang="ru-RU" sz="1400" b="1" i="1" kern="1200" dirty="0" smtClean="0">
                          <a:solidFill>
                            <a:schemeClr val="tx1"/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  <a:t>Ёлки-палки, </a:t>
                      </a:r>
                      <a:r>
                        <a:rPr lang="ru-RU" sz="1400" b="1" i="1" kern="1200" dirty="0" err="1" smtClean="0">
                          <a:solidFill>
                            <a:schemeClr val="tx1"/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  <a:t>ёлы-палы</a:t>
                      </a:r>
                      <a:endParaRPr lang="ru-RU" sz="1400" b="1" kern="1200" dirty="0" smtClean="0">
                        <a:solidFill>
                          <a:schemeClr val="tx1"/>
                        </a:solidFill>
                        <a:latin typeface="Book Antiqua" pitchFamily="18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E1B5F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  <a:t>Удивление, возмущение, радость, огорчение</a:t>
                      </a:r>
                      <a:endParaRPr lang="ru-RU" sz="1400" dirty="0">
                        <a:solidFill>
                          <a:schemeClr val="tx1"/>
                        </a:solidFill>
                        <a:latin typeface="Book Antiqua" pitchFamily="18" charset="0"/>
                      </a:endParaRPr>
                    </a:p>
                  </a:txBody>
                  <a:tcPr>
                    <a:solidFill>
                      <a:srgbClr val="E1B5F9"/>
                    </a:solidFill>
                  </a:tcPr>
                </a:tc>
              </a:tr>
              <a:tr h="506795">
                <a:tc>
                  <a:txBody>
                    <a:bodyPr/>
                    <a:lstStyle/>
                    <a:p>
                      <a:pPr algn="l"/>
                      <a:r>
                        <a:rPr lang="ru-RU" sz="1400" b="1" i="1" kern="1200" dirty="0" smtClean="0">
                          <a:solidFill>
                            <a:schemeClr val="tx1"/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  <a:t>Вообще, </a:t>
                      </a:r>
                      <a:r>
                        <a:rPr lang="ru-RU" sz="1400" b="1" i="1" kern="1200" dirty="0" err="1" smtClean="0">
                          <a:solidFill>
                            <a:schemeClr val="tx1"/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  <a:t>ваще</a:t>
                      </a:r>
                      <a:r>
                        <a:rPr lang="ru-RU" sz="1400" b="1" i="1" kern="1200" dirty="0" smtClean="0">
                          <a:solidFill>
                            <a:schemeClr val="tx1"/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  <a:t>!</a:t>
                      </a:r>
                      <a:endParaRPr lang="ru-RU" sz="1400" b="1" kern="1200" dirty="0" smtClean="0">
                        <a:solidFill>
                          <a:schemeClr val="tx1"/>
                        </a:solidFill>
                        <a:latin typeface="Book Antiqua" pitchFamily="18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E1B5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  <a:t>1. Лёгкое возмущение</a:t>
                      </a:r>
                      <a:r>
                        <a:rPr lang="ru-RU" sz="1400" kern="1200" baseline="0" dirty="0" smtClean="0">
                          <a:solidFill>
                            <a:schemeClr val="tx1"/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  <a:t>  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  <a:t>2. Итог речи</a:t>
                      </a:r>
                    </a:p>
                  </a:txBody>
                  <a:tcPr>
                    <a:solidFill>
                      <a:srgbClr val="E1B5F9"/>
                    </a:solidFill>
                  </a:tcPr>
                </a:tc>
              </a:tr>
              <a:tr h="360359"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Book Antiqua" pitchFamily="18" charset="0"/>
                          <a:ea typeface="Calibri"/>
                          <a:cs typeface="Times New Roman"/>
                        </a:rPr>
                        <a:t>В принципе</a:t>
                      </a:r>
                    </a:p>
                  </a:txBody>
                  <a:tcPr>
                    <a:solidFill>
                      <a:srgbClr val="E1B5F9"/>
                    </a:solidFill>
                  </a:tcPr>
                </a:tc>
                <a:tc>
                  <a:txBody>
                    <a:bodyPr/>
                    <a:lstStyle/>
                    <a:p>
                      <a:pPr marL="45720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dirty="0" smtClean="0">
                          <a:solidFill>
                            <a:schemeClr val="tx1"/>
                          </a:solidFill>
                          <a:latin typeface="Book Antiqua" pitchFamily="18" charset="0"/>
                          <a:ea typeface="Calibri"/>
                          <a:cs typeface="Times New Roman"/>
                        </a:rPr>
                        <a:t>Желание отбросить лишние слова для объяснений</a:t>
                      </a:r>
                    </a:p>
                  </a:txBody>
                  <a:tcPr>
                    <a:solidFill>
                      <a:srgbClr val="E1B5F9"/>
                    </a:solidFill>
                  </a:tcPr>
                </a:tc>
              </a:tr>
              <a:tr h="360359"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latin typeface="Book Antiqua" pitchFamily="18" charset="0"/>
                          <a:ea typeface="Calibri"/>
                          <a:cs typeface="Times New Roman"/>
                        </a:rPr>
                        <a:t>Как его, ну как его, как это</a:t>
                      </a:r>
                      <a:endParaRPr lang="ru-RU" sz="1400" b="1" dirty="0" smtClean="0">
                        <a:latin typeface="Book Antiqua" pitchFamily="18" charset="0"/>
                        <a:ea typeface="Calibri"/>
                        <a:cs typeface="Times New Roman"/>
                      </a:endParaRPr>
                    </a:p>
                  </a:txBody>
                  <a:tcPr>
                    <a:solidFill>
                      <a:srgbClr val="E1B5F9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0" dirty="0" smtClean="0">
                          <a:latin typeface="Book Antiqua" pitchFamily="18" charset="0"/>
                          <a:ea typeface="Calibri"/>
                          <a:cs typeface="Times New Roman"/>
                        </a:rPr>
                        <a:t>Вместо каких-то слов; попытка что-то вспомнить</a:t>
                      </a:r>
                      <a:endParaRPr lang="ru-RU" sz="1400" i="0" dirty="0">
                        <a:latin typeface="Book Antiqua" pitchFamily="18" charset="0"/>
                        <a:ea typeface="Calibri"/>
                        <a:cs typeface="Times New Roman"/>
                      </a:endParaRPr>
                    </a:p>
                  </a:txBody>
                  <a:tcPr>
                    <a:solidFill>
                      <a:srgbClr val="E1B5F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5362" name="Picture 2" descr="C:\Documents and Settings\User\Мои документы\Мои рисунки\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-4763" y="11113"/>
            <a:ext cx="9124951" cy="684688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1268760"/>
            <a:ext cx="8568952" cy="233910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Практикум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 «Проверь себя»</a:t>
            </a:r>
            <a:endParaRPr lang="ru-RU" sz="80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250825" y="188913"/>
            <a:ext cx="4537075" cy="3816350"/>
          </a:xfrm>
          <a:prstGeom prst="round2DiagRect">
            <a:avLst/>
          </a:prstGeom>
          <a:solidFill>
            <a:srgbClr val="E1B5F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5842" name="Rectangle 1"/>
          <p:cNvSpPr>
            <a:spLocks noChangeArrowheads="1"/>
          </p:cNvSpPr>
          <p:nvPr/>
        </p:nvSpPr>
        <p:spPr bwMode="auto">
          <a:xfrm>
            <a:off x="179388" y="808038"/>
            <a:ext cx="4752975" cy="277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0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Глагол «класть» употребляется без приставок, а «(по)ложить» – только с приставками.</a:t>
            </a:r>
            <a:endParaRPr lang="ru-RU" sz="2000">
              <a:ea typeface="Calibri" pitchFamily="34" charset="0"/>
              <a:cs typeface="Arial" charset="0"/>
            </a:endParaRPr>
          </a:p>
          <a:p>
            <a:pPr eaLnBrk="0" hangingPunct="0"/>
            <a:r>
              <a:rPr lang="ru-RU" sz="2400" b="1">
                <a:latin typeface="Book Antiqua" pitchFamily="18" charset="0"/>
                <a:ea typeface="Calibri" pitchFamily="34" charset="0"/>
                <a:cs typeface="Times New Roman" pitchFamily="18" charset="0"/>
              </a:rPr>
              <a:t>Еду ни лОжить, ни ложИть,</a:t>
            </a:r>
            <a:br>
              <a:rPr lang="ru-RU" sz="2400" b="1">
                <a:latin typeface="Book Antiqua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400" b="1">
                <a:latin typeface="Book Antiqua" pitchFamily="18" charset="0"/>
                <a:ea typeface="Calibri" pitchFamily="34" charset="0"/>
                <a:cs typeface="Times New Roman" pitchFamily="18" charset="0"/>
              </a:rPr>
              <a:t>Да и накласть нельзя.</a:t>
            </a:r>
            <a:br>
              <a:rPr lang="ru-RU" sz="2400" b="1">
                <a:latin typeface="Book Antiqua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400" b="1">
                <a:latin typeface="Book Antiqua" pitchFamily="18" charset="0"/>
                <a:ea typeface="Calibri" pitchFamily="34" charset="0"/>
                <a:cs typeface="Times New Roman" pitchFamily="18" charset="0"/>
              </a:rPr>
              <a:t>А можно класть и положить –</a:t>
            </a:r>
            <a:br>
              <a:rPr lang="ru-RU" sz="2400" b="1">
                <a:latin typeface="Book Antiqua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400" b="1">
                <a:latin typeface="Book Antiqua" pitchFamily="18" charset="0"/>
                <a:ea typeface="Calibri" pitchFamily="34" charset="0"/>
                <a:cs typeface="Times New Roman" pitchFamily="18" charset="0"/>
              </a:rPr>
              <a:t>Запомните, друзья!</a:t>
            </a:r>
            <a:endParaRPr lang="ru-RU" sz="2400" b="1">
              <a:latin typeface="Book Antiqua" pitchFamily="18" charset="0"/>
              <a:cs typeface="Arial" charset="0"/>
            </a:endParaRPr>
          </a:p>
          <a:p>
            <a:pPr eaLnBrk="0" hangingPunct="0"/>
            <a:endParaRPr lang="ru-RU">
              <a:cs typeface="Arial" charset="0"/>
            </a:endParaRP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5003800" y="2781300"/>
            <a:ext cx="3960813" cy="3743325"/>
          </a:xfrm>
          <a:prstGeom prst="round2DiagRect">
            <a:avLst/>
          </a:prstGeom>
          <a:solidFill>
            <a:srgbClr val="E1B5F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5844" name="Rectangle 2"/>
          <p:cNvSpPr>
            <a:spLocks noChangeArrowheads="1"/>
          </p:cNvSpPr>
          <p:nvPr/>
        </p:nvSpPr>
        <p:spPr bwMode="auto">
          <a:xfrm>
            <a:off x="5076825" y="3000375"/>
            <a:ext cx="3743325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400" b="1">
                <a:latin typeface="Book Antiqua" pitchFamily="18" charset="0"/>
                <a:ea typeface="Calibri" pitchFamily="34" charset="0"/>
                <a:cs typeface="Times New Roman" pitchFamily="18" charset="0"/>
              </a:rPr>
              <a:t>Только мы собрались в душ,</a:t>
            </a:r>
            <a:br>
              <a:rPr lang="ru-RU" sz="2400" b="1">
                <a:latin typeface="Book Antiqua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400" b="1">
                <a:latin typeface="Book Antiqua" pitchFamily="18" charset="0"/>
                <a:ea typeface="Calibri" pitchFamily="34" charset="0"/>
                <a:cs typeface="Times New Roman" pitchFamily="18" charset="0"/>
              </a:rPr>
              <a:t>Как вернулся Надин муж.</a:t>
            </a:r>
            <a:br>
              <a:rPr lang="ru-RU" sz="2400" b="1">
                <a:latin typeface="Book Antiqua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400" b="1">
                <a:latin typeface="Book Antiqua" pitchFamily="18" charset="0"/>
                <a:ea typeface="Calibri" pitchFamily="34" charset="0"/>
                <a:cs typeface="Times New Roman" pitchFamily="18" charset="0"/>
              </a:rPr>
              <a:t>То ли мне надеть одежду,</a:t>
            </a:r>
            <a:br>
              <a:rPr lang="ru-RU" sz="2400" b="1">
                <a:latin typeface="Book Antiqua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400" b="1">
                <a:latin typeface="Book Antiqua" pitchFamily="18" charset="0"/>
                <a:ea typeface="Calibri" pitchFamily="34" charset="0"/>
                <a:cs typeface="Times New Roman" pitchFamily="18" charset="0"/>
              </a:rPr>
              <a:t>То ли мне одеть Надежду</a:t>
            </a:r>
            <a:endParaRPr lang="ru-RU" sz="2400" b="1">
              <a:latin typeface="Book Antiqua" pitchFamily="18" charset="0"/>
              <a:ea typeface="Calibri" pitchFamily="34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ru-RU" sz="3600" b="1" smtClean="0">
                <a:latin typeface="Book Antiqua" pitchFamily="18" charset="0"/>
              </a:rPr>
              <a:t>Род существительных.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214438" y="1785938"/>
            <a:ext cx="9144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1143000"/>
            <a:ext cx="2328863" cy="49831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 err="1" smtClean="0">
                <a:latin typeface="Book Antiqua" pitchFamily="18" charset="0"/>
              </a:rPr>
              <a:t>Жен.род</a:t>
            </a:r>
            <a:endParaRPr lang="ru-RU" sz="2400" b="1" dirty="0" smtClean="0">
              <a:latin typeface="Book Antiqua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 smtClean="0">
                <a:latin typeface="Book Antiqua" pitchFamily="18" charset="0"/>
              </a:rPr>
              <a:t>мозоль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 smtClean="0">
                <a:latin typeface="Book Antiqua" pitchFamily="18" charset="0"/>
              </a:rPr>
              <a:t>вуаль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 smtClean="0">
                <a:latin typeface="Book Antiqua" pitchFamily="18" charset="0"/>
              </a:rPr>
              <a:t>антресоль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 smtClean="0">
                <a:latin typeface="Book Antiqua" pitchFamily="18" charset="0"/>
              </a:rPr>
              <a:t>плацкарта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 smtClean="0">
                <a:latin typeface="Book Antiqua" pitchFamily="18" charset="0"/>
              </a:rPr>
              <a:t>манжета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 smtClean="0">
                <a:latin typeface="Book Antiqua" pitchFamily="18" charset="0"/>
              </a:rPr>
              <a:t>бандероль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 smtClean="0">
                <a:latin typeface="Book Antiqua" pitchFamily="18" charset="0"/>
              </a:rPr>
              <a:t>салями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 smtClean="0">
                <a:latin typeface="Book Antiqua" pitchFamily="18" charset="0"/>
              </a:rPr>
              <a:t>канифоль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400" b="1" dirty="0">
              <a:latin typeface="Book Antiqua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429000" y="928688"/>
            <a:ext cx="2214563" cy="52863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err="1">
                <a:latin typeface="Book Antiqua" pitchFamily="18" charset="0"/>
              </a:rPr>
              <a:t>Муж.род</a:t>
            </a:r>
            <a:endParaRPr lang="ru-RU" sz="2400" b="1" dirty="0">
              <a:latin typeface="Book Antiqua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Book Antiqua" pitchFamily="18" charset="0"/>
              </a:rPr>
              <a:t>Шампунь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Book Antiqua" pitchFamily="18" charset="0"/>
              </a:rPr>
              <a:t>Тюль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Book Antiqua" pitchFamily="18" charset="0"/>
              </a:rPr>
              <a:t>Кофе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Book Antiqua" pitchFamily="18" charset="0"/>
              </a:rPr>
              <a:t>Гель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Book Antiqua" pitchFamily="18" charset="0"/>
              </a:rPr>
              <a:t>Толь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Book Antiqua" pitchFamily="18" charset="0"/>
              </a:rPr>
              <a:t>Рельс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Book Antiqua" pitchFamily="18" charset="0"/>
              </a:rPr>
              <a:t>Рояль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Book Antiqua" pitchFamily="18" charset="0"/>
              </a:rPr>
              <a:t>Пенальти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Book Antiqua" pitchFamily="18" charset="0"/>
              </a:rPr>
              <a:t>Кенгуру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Book Antiqua" pitchFamily="18" charset="0"/>
              </a:rPr>
              <a:t>Пони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Book Antiqua" pitchFamily="18" charset="0"/>
              </a:rPr>
              <a:t>Аэрозоль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Book Antiqua" pitchFamily="18" charset="0"/>
              </a:rPr>
              <a:t>Полироль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143625" y="1071563"/>
            <a:ext cx="2214563" cy="50006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err="1">
                <a:latin typeface="Book Antiqua" pitchFamily="18" charset="0"/>
              </a:rPr>
              <a:t>Сред.род</a:t>
            </a:r>
            <a:endParaRPr lang="ru-RU" sz="2400" b="1" dirty="0">
              <a:latin typeface="Book Antiqua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Book Antiqua" pitchFamily="18" charset="0"/>
              </a:rPr>
              <a:t>какао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Book Antiqua" pitchFamily="18" charset="0"/>
              </a:rPr>
              <a:t>пальто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Book Antiqua" pitchFamily="18" charset="0"/>
              </a:rPr>
              <a:t>повидло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Book Antiqua" pitchFamily="18" charset="0"/>
              </a:rPr>
              <a:t>жюри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Book Antiqua" pitchFamily="18" charset="0"/>
              </a:rPr>
              <a:t>кашпо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Book Antiqua" pitchFamily="18" charset="0"/>
              </a:rPr>
              <a:t>кашне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Book Antiqua" pitchFamily="18" charset="0"/>
              </a:rPr>
              <a:t>шоссе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Book Antiqua" pitchFamily="18" charset="0"/>
              </a:rPr>
              <a:t>манго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Book Antiqua" pitchFamily="18" charset="0"/>
              </a:rPr>
              <a:t>кино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7890" name="Picture 2" descr="C:\Documents and Settings\User\Мои документы\Мои рисунки\12248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bright="-10000" contrast="10000"/>
          </a:blip>
          <a:srcRect/>
          <a:stretch>
            <a:fillRect/>
          </a:stretch>
        </p:blipFill>
        <p:spPr>
          <a:xfrm>
            <a:off x="49213" y="0"/>
            <a:ext cx="9139237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75" y="285750"/>
            <a:ext cx="8543925" cy="5840413"/>
          </a:xfrm>
        </p:spPr>
        <p:txBody>
          <a:bodyPr rtlCol="0">
            <a:normAutofit fontScale="85000"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>
                <a:latin typeface="Book Antiqua" pitchFamily="18" charset="0"/>
              </a:rPr>
              <a:t>К завтраку был… подан.... кофе с молоком. Покупатель попросил дать ему </a:t>
            </a:r>
            <a:br>
              <a:rPr lang="ru-RU" b="1" dirty="0" smtClean="0">
                <a:latin typeface="Book Antiqua" pitchFamily="18" charset="0"/>
              </a:rPr>
            </a:br>
            <a:r>
              <a:rPr lang="ru-RU" b="1" dirty="0" smtClean="0">
                <a:latin typeface="Book Antiqua" pitchFamily="18" charset="0"/>
              </a:rPr>
              <a:t>примерить </a:t>
            </a:r>
            <a:r>
              <a:rPr lang="ru-RU" b="1" dirty="0" err="1" smtClean="0">
                <a:latin typeface="Book Antiqua" pitchFamily="18" charset="0"/>
              </a:rPr>
              <a:t>правУЮ</a:t>
            </a:r>
            <a:r>
              <a:rPr lang="ru-RU" b="1" dirty="0" smtClean="0">
                <a:latin typeface="Book Antiqua" pitchFamily="18" charset="0"/>
              </a:rPr>
              <a:t>  </a:t>
            </a:r>
            <a:r>
              <a:rPr lang="ru-RU" b="1" dirty="0" err="1" smtClean="0">
                <a:latin typeface="Book Antiqua" pitchFamily="18" charset="0"/>
              </a:rPr>
              <a:t>туфлЮ</a:t>
            </a:r>
            <a:r>
              <a:rPr lang="ru-RU" b="1" dirty="0" smtClean="0">
                <a:latin typeface="Book Antiqua" pitchFamily="18" charset="0"/>
              </a:rPr>
              <a:t> 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>
                <a:latin typeface="Book Antiqua" pitchFamily="18" charset="0"/>
              </a:rPr>
              <a:t> Крыша сарая была покрыта </a:t>
            </a:r>
            <a:r>
              <a:rPr lang="ru-RU" b="1" dirty="0" err="1" smtClean="0">
                <a:latin typeface="Book Antiqua" pitchFamily="18" charset="0"/>
              </a:rPr>
              <a:t>толЕМ</a:t>
            </a:r>
            <a:r>
              <a:rPr lang="ru-RU" b="1" dirty="0" smtClean="0">
                <a:latin typeface="Book Antiqua" pitchFamily="18" charset="0"/>
              </a:rPr>
              <a:t> .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>
                <a:latin typeface="Book Antiqua" pitchFamily="18" charset="0"/>
              </a:rPr>
              <a:t> В магазине продается </a:t>
            </a:r>
            <a:r>
              <a:rPr lang="ru-RU" b="1" dirty="0" err="1" smtClean="0">
                <a:latin typeface="Book Antiqua" pitchFamily="18" charset="0"/>
              </a:rPr>
              <a:t>яблочнОЕ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повидлО</a:t>
            </a:r>
            <a:r>
              <a:rPr lang="ru-RU" b="1" dirty="0" smtClean="0">
                <a:latin typeface="Book Antiqua" pitchFamily="18" charset="0"/>
              </a:rPr>
              <a:t>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>
                <a:latin typeface="Book Antiqua" pitchFamily="18" charset="0"/>
              </a:rPr>
              <a:t> На лицо женщины </a:t>
            </a:r>
            <a:r>
              <a:rPr lang="ru-RU" b="1" dirty="0" err="1" smtClean="0">
                <a:latin typeface="Book Antiqua" pitchFamily="18" charset="0"/>
              </a:rPr>
              <a:t>былА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накинутА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траурнАЯ</a:t>
            </a:r>
            <a:r>
              <a:rPr lang="ru-RU" b="1" dirty="0" smtClean="0">
                <a:latin typeface="Book Antiqua" pitchFamily="18" charset="0"/>
              </a:rPr>
              <a:t>  вуаль.</a:t>
            </a:r>
            <a:br>
              <a:rPr lang="ru-RU" b="1" dirty="0" smtClean="0">
                <a:latin typeface="Book Antiqua" pitchFamily="18" charset="0"/>
              </a:rPr>
            </a:br>
            <a:r>
              <a:rPr lang="ru-RU" b="1" dirty="0" smtClean="0">
                <a:latin typeface="Book Antiqua" pitchFamily="18" charset="0"/>
              </a:rPr>
              <a:t>Стрелочник вовремя заметил, что лопнул… </a:t>
            </a:r>
            <a:r>
              <a:rPr lang="ru-RU" b="1" dirty="0" err="1" smtClean="0">
                <a:latin typeface="Book Antiqua" pitchFamily="18" charset="0"/>
              </a:rPr>
              <a:t>левЫЙ</a:t>
            </a:r>
            <a:r>
              <a:rPr lang="ru-RU" b="1" dirty="0" smtClean="0">
                <a:latin typeface="Book Antiqua" pitchFamily="18" charset="0"/>
              </a:rPr>
              <a:t> рельс... 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>
                <a:latin typeface="Book Antiqua" pitchFamily="18" charset="0"/>
              </a:rPr>
              <a:t> Кому приятно, чтобы ему наступили на </a:t>
            </a:r>
            <a:r>
              <a:rPr lang="ru-RU" b="1" dirty="0" err="1" smtClean="0">
                <a:latin typeface="Book Antiqua" pitchFamily="18" charset="0"/>
              </a:rPr>
              <a:t>любимУЮ</a:t>
            </a:r>
            <a:r>
              <a:rPr lang="ru-RU" b="1" dirty="0" smtClean="0">
                <a:latin typeface="Book Antiqua" pitchFamily="18" charset="0"/>
              </a:rPr>
              <a:t> мозоль?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>
                <a:latin typeface="Book Antiqua" pitchFamily="18" charset="0"/>
              </a:rPr>
              <a:t>В </a:t>
            </a:r>
            <a:r>
              <a:rPr lang="ru-RU" b="1" dirty="0" err="1" smtClean="0">
                <a:latin typeface="Book Antiqua" pitchFamily="18" charset="0"/>
              </a:rPr>
              <a:t>табелЕ</a:t>
            </a:r>
            <a:r>
              <a:rPr lang="ru-RU" b="1" dirty="0" smtClean="0">
                <a:latin typeface="Book Antiqua" pitchFamily="18" charset="0"/>
              </a:rPr>
              <a:t> отмечается выполненная  членами бригады работа.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>
                <a:latin typeface="Book Antiqua" pitchFamily="18" charset="0"/>
              </a:rPr>
              <a:t> Лесовоз проезжал по широкой </a:t>
            </a:r>
            <a:r>
              <a:rPr lang="ru-RU" b="1" dirty="0" err="1" smtClean="0">
                <a:latin typeface="Book Antiqua" pitchFamily="18" charset="0"/>
              </a:rPr>
              <a:t>просекЕ</a:t>
            </a:r>
            <a:r>
              <a:rPr lang="ru-RU" b="1" dirty="0" smtClean="0">
                <a:latin typeface="Book Antiqua" pitchFamily="18" charset="0"/>
              </a:rPr>
              <a:t> .</a:t>
            </a:r>
            <a:endParaRPr lang="ru-RU" dirty="0">
              <a:latin typeface="Book Antiq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u="sng" smtClean="0">
                <a:latin typeface="Book Antiqua" pitchFamily="18" charset="0"/>
              </a:rPr>
              <a:t>Поставьте правильно ударение:</a:t>
            </a:r>
            <a:r>
              <a:rPr lang="ru-RU" sz="2800" b="1" smtClean="0">
                <a:latin typeface="Book Antiqua" pitchFamily="18" charset="0"/>
              </a:rPr>
              <a:t/>
            </a:r>
            <a:br>
              <a:rPr lang="ru-RU" sz="2800" b="1" smtClean="0">
                <a:latin typeface="Book Antiqua" pitchFamily="18" charset="0"/>
              </a:rPr>
            </a:br>
            <a:endParaRPr lang="ru-RU" sz="2800" b="1" smtClean="0">
              <a:latin typeface="Book Antiqu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3000"/>
            <a:ext cx="3829050" cy="5500688"/>
          </a:xfrm>
        </p:spPr>
        <p:txBody>
          <a:bodyPr rtlCol="0">
            <a:normAutofit fontScale="47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6400" b="1" dirty="0" smtClean="0">
                <a:latin typeface="Book Antiqua" pitchFamily="18" charset="0"/>
              </a:rPr>
              <a:t>Свёкла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6400" b="1" dirty="0" smtClean="0">
                <a:latin typeface="Book Antiqua" pitchFamily="18" charset="0"/>
              </a:rPr>
              <a:t>Мусоропровод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6400" b="1" dirty="0" smtClean="0">
                <a:latin typeface="Book Antiqua" pitchFamily="18" charset="0"/>
              </a:rPr>
              <a:t>Шасси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6400" b="1" dirty="0" smtClean="0">
                <a:latin typeface="Book Antiqua" pitchFamily="18" charset="0"/>
              </a:rPr>
              <a:t>Торты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6400" b="1" dirty="0" smtClean="0">
                <a:latin typeface="Book Antiqua" pitchFamily="18" charset="0"/>
              </a:rPr>
              <a:t>Банты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6400" b="1" dirty="0" smtClean="0">
                <a:latin typeface="Book Antiqua" pitchFamily="18" charset="0"/>
              </a:rPr>
              <a:t>Звонит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6400" b="1" dirty="0" smtClean="0">
                <a:latin typeface="Book Antiqua" pitchFamily="18" charset="0"/>
              </a:rPr>
              <a:t>Шарфы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6400" b="1" dirty="0" smtClean="0">
                <a:latin typeface="Book Antiqua" pitchFamily="18" charset="0"/>
              </a:rPr>
              <a:t>Маляр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6400" b="1" dirty="0" smtClean="0">
                <a:latin typeface="Book Antiqua" pitchFamily="18" charset="0"/>
              </a:rPr>
              <a:t>Столяр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6400" b="1" dirty="0" smtClean="0">
                <a:latin typeface="Book Antiqua" pitchFamily="18" charset="0"/>
              </a:rPr>
              <a:t>Каталог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6600" b="1" dirty="0" smtClean="0">
                <a:latin typeface="Book Antiqua" pitchFamily="18" charset="0"/>
              </a:rPr>
              <a:t>Ходатайство</a:t>
            </a:r>
            <a:endParaRPr lang="ru-RU" sz="6400" b="1" dirty="0" smtClean="0">
              <a:latin typeface="Book Antiqua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  <p:sp>
        <p:nvSpPr>
          <p:cNvPr id="39939" name="Прямоугольник 3"/>
          <p:cNvSpPr>
            <a:spLocks noChangeArrowheads="1"/>
          </p:cNvSpPr>
          <p:nvPr/>
        </p:nvSpPr>
        <p:spPr bwMode="auto">
          <a:xfrm>
            <a:off x="4786313" y="928688"/>
            <a:ext cx="3714750" cy="563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3000" b="1">
              <a:latin typeface="Book Antiqua" pitchFamily="18" charset="0"/>
            </a:endParaRPr>
          </a:p>
          <a:p>
            <a:pPr>
              <a:buFont typeface="Arial" charset="0"/>
              <a:buChar char="•"/>
            </a:pPr>
            <a:r>
              <a:rPr lang="ru-RU" sz="3000" b="1">
                <a:latin typeface="Book Antiqua" pitchFamily="18" charset="0"/>
              </a:rPr>
              <a:t>Творог</a:t>
            </a:r>
          </a:p>
          <a:p>
            <a:pPr>
              <a:buFont typeface="Arial" charset="0"/>
              <a:buChar char="•"/>
            </a:pPr>
            <a:r>
              <a:rPr lang="ru-RU" sz="3000" b="1">
                <a:latin typeface="Book Antiqua" pitchFamily="18" charset="0"/>
              </a:rPr>
              <a:t>Документ</a:t>
            </a:r>
          </a:p>
          <a:p>
            <a:pPr>
              <a:buFont typeface="Arial" charset="0"/>
              <a:buChar char="•"/>
            </a:pPr>
            <a:r>
              <a:rPr lang="ru-RU" sz="3000" b="1">
                <a:latin typeface="Book Antiqua" pitchFamily="18" charset="0"/>
              </a:rPr>
              <a:t>Искра</a:t>
            </a:r>
          </a:p>
          <a:p>
            <a:pPr>
              <a:buFont typeface="Arial" charset="0"/>
              <a:buChar char="•"/>
            </a:pPr>
            <a:r>
              <a:rPr lang="ru-RU" sz="3000" b="1">
                <a:latin typeface="Book Antiqua" pitchFamily="18" charset="0"/>
              </a:rPr>
              <a:t>Начать</a:t>
            </a:r>
          </a:p>
          <a:p>
            <a:pPr>
              <a:buFont typeface="Arial" charset="0"/>
              <a:buChar char="•"/>
            </a:pPr>
            <a:r>
              <a:rPr lang="ru-RU" sz="3000" b="1">
                <a:latin typeface="Book Antiqua" pitchFamily="18" charset="0"/>
              </a:rPr>
              <a:t>Жалюзи</a:t>
            </a:r>
          </a:p>
          <a:p>
            <a:pPr>
              <a:buFont typeface="Arial" charset="0"/>
              <a:buChar char="•"/>
            </a:pPr>
            <a:r>
              <a:rPr lang="ru-RU" sz="3000" b="1">
                <a:latin typeface="Book Antiqua" pitchFamily="18" charset="0"/>
              </a:rPr>
              <a:t>Щавель</a:t>
            </a:r>
          </a:p>
          <a:p>
            <a:pPr>
              <a:buFont typeface="Arial" charset="0"/>
              <a:buChar char="•"/>
            </a:pPr>
            <a:r>
              <a:rPr lang="ru-RU" sz="3000" b="1">
                <a:latin typeface="Book Antiqua" pitchFamily="18" charset="0"/>
              </a:rPr>
              <a:t>Кухонный</a:t>
            </a:r>
          </a:p>
          <a:p>
            <a:pPr>
              <a:buFont typeface="Arial" charset="0"/>
              <a:buChar char="•"/>
            </a:pPr>
            <a:r>
              <a:rPr lang="ru-RU" sz="3000" b="1">
                <a:latin typeface="Book Antiqua" pitchFamily="18" charset="0"/>
              </a:rPr>
              <a:t>Новорождённый</a:t>
            </a:r>
          </a:p>
          <a:p>
            <a:pPr>
              <a:buFont typeface="Arial" charset="0"/>
              <a:buChar char="•"/>
            </a:pPr>
            <a:r>
              <a:rPr lang="ru-RU" sz="3000" b="1">
                <a:latin typeface="Book Antiqua" pitchFamily="18" charset="0"/>
              </a:rPr>
              <a:t>Феномен</a:t>
            </a:r>
          </a:p>
          <a:p>
            <a:pPr>
              <a:buFont typeface="Arial" charset="0"/>
              <a:buChar char="•"/>
            </a:pPr>
            <a:r>
              <a:rPr lang="ru-RU" sz="3000" b="1">
                <a:latin typeface="Book Antiqua" pitchFamily="18" charset="0"/>
              </a:rPr>
              <a:t>Договор</a:t>
            </a:r>
          </a:p>
          <a:p>
            <a:r>
              <a:rPr lang="ru-RU" sz="3000">
                <a:latin typeface="Calibri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100" b="1" dirty="0" smtClean="0">
                <a:latin typeface="Book Antiqua" pitchFamily="18" charset="0"/>
              </a:rPr>
              <a:t>Требования, предъявляемые к речи педагога: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0962" name="Содержимое 2"/>
          <p:cNvSpPr>
            <a:spLocks noGrp="1"/>
          </p:cNvSpPr>
          <p:nvPr>
            <p:ph idx="1"/>
          </p:nvPr>
        </p:nvSpPr>
        <p:spPr>
          <a:xfrm>
            <a:off x="142875" y="1000125"/>
            <a:ext cx="8786813" cy="5126038"/>
          </a:xfrm>
        </p:spPr>
        <p:txBody>
          <a:bodyPr/>
          <a:lstStyle/>
          <a:p>
            <a:pPr>
              <a:lnSpc>
                <a:spcPts val="2163"/>
              </a:lnSpc>
            </a:pPr>
            <a:r>
              <a:rPr lang="ru-RU" sz="2400" b="1" smtClean="0">
                <a:latin typeface="Book Antiqua" pitchFamily="18" charset="0"/>
              </a:rPr>
              <a:t>правильно произносить все звуки родного языка;</a:t>
            </a:r>
          </a:p>
          <a:p>
            <a:pPr>
              <a:lnSpc>
                <a:spcPts val="2163"/>
              </a:lnSpc>
            </a:pPr>
            <a:r>
              <a:rPr lang="ru-RU" sz="2400" b="1" smtClean="0">
                <a:latin typeface="Book Antiqua" pitchFamily="18" charset="0"/>
              </a:rPr>
              <a:t>чётко произносить и артикулировать звуки, ясно проговаривать окончания слов и каждое слово во фразе;</a:t>
            </a:r>
          </a:p>
          <a:p>
            <a:pPr>
              <a:lnSpc>
                <a:spcPts val="2163"/>
              </a:lnSpc>
            </a:pPr>
            <a:r>
              <a:rPr lang="ru-RU" sz="2400" b="1" smtClean="0">
                <a:latin typeface="Book Antiqua" pitchFamily="18" charset="0"/>
              </a:rPr>
              <a:t>строго придерживаться в речи орфоэпических норм правильно ставить ударения в словах;</a:t>
            </a:r>
          </a:p>
          <a:p>
            <a:pPr>
              <a:lnSpc>
                <a:spcPts val="2163"/>
              </a:lnSpc>
            </a:pPr>
            <a:r>
              <a:rPr lang="ru-RU" sz="2400" b="1" smtClean="0">
                <a:latin typeface="Book Antiqua" pitchFamily="18" charset="0"/>
              </a:rPr>
              <a:t>использовать средства интонационной выразительности речи (силу голоса, ритм, темп, логические ударения, паузы);</a:t>
            </a:r>
          </a:p>
          <a:p>
            <a:pPr>
              <a:lnSpc>
                <a:spcPts val="2163"/>
              </a:lnSpc>
            </a:pPr>
            <a:r>
              <a:rPr lang="ru-RU" sz="2400" b="1" smtClean="0">
                <a:latin typeface="Book Antiqua" pitchFamily="18" charset="0"/>
              </a:rPr>
              <a:t>в общении с детьми пользоваться речью слегка замедленного темпа, умеренной громкости;</a:t>
            </a:r>
          </a:p>
          <a:p>
            <a:pPr>
              <a:lnSpc>
                <a:spcPts val="2163"/>
              </a:lnSpc>
            </a:pPr>
            <a:r>
              <a:rPr lang="ru-RU" sz="2400" b="1" smtClean="0">
                <a:latin typeface="Book Antiqua" pitchFamily="18" charset="0"/>
              </a:rPr>
              <a:t>связно, в доступной форме передавать содержание текстов, точно используя слова и грамматические конструкции с учётом возраста ребёнка и уровня его речевого развития;</a:t>
            </a:r>
          </a:p>
          <a:p>
            <a:pPr>
              <a:lnSpc>
                <a:spcPts val="2163"/>
              </a:lnSpc>
            </a:pPr>
            <a:r>
              <a:rPr lang="ru-RU" sz="2400" b="1" smtClean="0">
                <a:latin typeface="Book Antiqua" pitchFamily="18" charset="0"/>
              </a:rPr>
              <a:t>использовать в разговоре с детьми и персоналом доброжелательный тон.</a:t>
            </a:r>
          </a:p>
          <a:p>
            <a:pPr>
              <a:lnSpc>
                <a:spcPts val="2163"/>
              </a:lnSpc>
            </a:pPr>
            <a:endParaRPr lang="ru-RU" sz="1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42976" y="428604"/>
            <a:ext cx="6929486" cy="5170646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6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 Antiqua" pitchFamily="18" charset="0"/>
              </a:rPr>
              <a:t>Спасибо всем за нашу встречу!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6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 Antiqua" pitchFamily="18" charset="0"/>
              </a:rPr>
              <a:t>За семинар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6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 Antiqua" pitchFamily="18" charset="0"/>
              </a:rPr>
              <a:t> «Культура речи!»</a:t>
            </a:r>
            <a:endParaRPr lang="ru-RU" sz="66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Book Antiq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16386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6387" name="Picture 2" descr="C:\Documents and Settings\User\Мои документы\Мои рисунки\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588"/>
            <a:ext cx="9144000" cy="6861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200" b="1" dirty="0" smtClean="0">
                <a:latin typeface="Book Antiqua" pitchFamily="18" charset="0"/>
              </a:rPr>
              <a:t>Недостатки в речи педагогов </a:t>
            </a:r>
            <a:br>
              <a:rPr lang="ru-RU" sz="3200" b="1" dirty="0" smtClean="0">
                <a:latin typeface="Book Antiqua" pitchFamily="18" charset="0"/>
              </a:rPr>
            </a:b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57250"/>
            <a:ext cx="8229600" cy="5715000"/>
          </a:xfrm>
          <a:ln w="57150">
            <a:solidFill>
              <a:schemeClr val="accent5">
                <a:lumMod val="75000"/>
              </a:schemeClr>
            </a:solidFill>
          </a:ln>
        </p:spPr>
        <p:txBody>
          <a:bodyPr rtlCol="0">
            <a:normAutofit fontScale="47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200" dirty="0" smtClean="0">
                <a:latin typeface="Book Antiqua" pitchFamily="18" charset="0"/>
              </a:rPr>
              <a:t>нечёткая  артикуляция  </a:t>
            </a:r>
            <a:r>
              <a:rPr lang="ru-RU" sz="4200" dirty="0">
                <a:latin typeface="Book Antiqua" pitchFamily="18" charset="0"/>
              </a:rPr>
              <a:t>звуков в процессе </a:t>
            </a:r>
            <a:r>
              <a:rPr lang="ru-RU" sz="4200" dirty="0" smtClean="0">
                <a:latin typeface="Book Antiqua" pitchFamily="18" charset="0"/>
              </a:rPr>
              <a:t>речи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200" dirty="0" smtClean="0">
                <a:latin typeface="Book Antiqua" pitchFamily="18" charset="0"/>
              </a:rPr>
              <a:t>побуквенное </a:t>
            </a:r>
            <a:r>
              <a:rPr lang="ru-RU" sz="4200" dirty="0">
                <a:latin typeface="Book Antiqua" pitchFamily="18" charset="0"/>
              </a:rPr>
              <a:t>произнесение слов, когда слова произносятся так, как </a:t>
            </a:r>
            <a:r>
              <a:rPr lang="ru-RU" sz="4200" dirty="0" smtClean="0">
                <a:latin typeface="Book Antiqua" pitchFamily="18" charset="0"/>
              </a:rPr>
              <a:t>пишутся</a:t>
            </a:r>
            <a:endParaRPr lang="ru-RU" sz="4200" dirty="0">
              <a:latin typeface="Book Antiqua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200" dirty="0">
                <a:latin typeface="Book Antiqua" pitchFamily="18" charset="0"/>
              </a:rPr>
              <a:t> произнесение слов с акцентом или с характерными особенностями местного говора;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200" dirty="0">
                <a:latin typeface="Book Antiqua" pitchFamily="18" charset="0"/>
              </a:rPr>
              <a:t>неправильное ударение в словах;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200" dirty="0">
                <a:latin typeface="Book Antiqua" pitchFamily="18" charset="0"/>
              </a:rPr>
              <a:t>монотонная речь, при которой у детей резко снижается интерес к содержанию высказывания;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200" dirty="0">
                <a:latin typeface="Book Antiqua" pitchFamily="18" charset="0"/>
              </a:rPr>
              <a:t>ускоренный темп речи, что очень затрудняет понимание речи детьми;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200" dirty="0">
                <a:latin typeface="Book Antiqua" pitchFamily="18" charset="0"/>
              </a:rPr>
              <a:t>многословие, наслоение лишних фраз, деталей</a:t>
            </a:r>
            <a:r>
              <a:rPr lang="ru-RU" sz="4200" dirty="0" smtClean="0">
                <a:latin typeface="Book Antiqua" pitchFamily="18" charset="0"/>
              </a:rPr>
              <a:t>;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200" dirty="0">
                <a:latin typeface="Book Antiqua" pitchFamily="18" charset="0"/>
              </a:rPr>
              <a:t>насыщение речи сложными грамматическими конструкциями и оборотами;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200" dirty="0">
                <a:latin typeface="Book Antiqua" pitchFamily="18" charset="0"/>
              </a:rPr>
              <a:t>использование просторечий и диалектизмов, устаревших слов;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200" dirty="0">
                <a:latin typeface="Book Antiqua" pitchFamily="18" charset="0"/>
              </a:rPr>
              <a:t>частое неоправданное употребление слов с уменьшительно-ласкательными </a:t>
            </a:r>
            <a:r>
              <a:rPr lang="ru-RU" sz="4200" dirty="0" smtClean="0">
                <a:latin typeface="Book Antiqua" pitchFamily="18" charset="0"/>
              </a:rPr>
              <a:t>суффиксами</a:t>
            </a:r>
            <a:endParaRPr lang="ru-RU" sz="4200" dirty="0">
              <a:latin typeface="Book Antiqua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200" dirty="0">
                <a:latin typeface="Book Antiqua" pitchFamily="18" charset="0"/>
              </a:rPr>
              <a:t>засоренность речи словами – </a:t>
            </a:r>
            <a:r>
              <a:rPr lang="ru-RU" sz="4200" dirty="0" smtClean="0">
                <a:latin typeface="Book Antiqua" pitchFamily="18" charset="0"/>
              </a:rPr>
              <a:t>паразитами</a:t>
            </a:r>
            <a:endParaRPr lang="ru-RU" sz="4200" dirty="0">
              <a:latin typeface="Book Antiqua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200" dirty="0">
                <a:latin typeface="Book Antiqua" pitchFamily="18" charset="0"/>
              </a:rPr>
              <a:t>копирование речи малышей, «сюсюканье»;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200" dirty="0">
                <a:latin typeface="Book Antiqua" pitchFamily="18" charset="0"/>
              </a:rPr>
              <a:t>использование в речи слов, не понятных детям, без уточнения их значения и т.д.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smtClean="0">
                <a:latin typeface="Book Antiqua" pitchFamily="18" charset="0"/>
              </a:rPr>
              <a:t>Произноси правильно</a:t>
            </a:r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t="9930" r="1567"/>
          <a:stretch>
            <a:fillRect/>
          </a:stretch>
        </p:blipFill>
        <p:spPr>
          <a:xfrm>
            <a:off x="0" y="1785938"/>
            <a:ext cx="9153525" cy="36433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2114550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85750" y="1714500"/>
            <a:ext cx="8389938" cy="5000625"/>
          </a:xfrm>
          <a:prstGeom prst="roundRect">
            <a:avLst/>
          </a:prstGeom>
          <a:solidFill>
            <a:srgbClr val="E1B5F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tx1"/>
                </a:solidFill>
                <a:latin typeface="Book Antiqua" pitchFamily="18" charset="0"/>
              </a:rPr>
              <a:t>ко[л]</a:t>
            </a:r>
            <a:r>
              <a:rPr lang="ru-RU" sz="2800" b="1" dirty="0" err="1">
                <a:solidFill>
                  <a:schemeClr val="tx1"/>
                </a:solidFill>
                <a:latin typeface="Book Antiqua" pitchFamily="18" charset="0"/>
              </a:rPr>
              <a:t>идор</a:t>
            </a:r>
            <a:r>
              <a:rPr lang="ru-RU" sz="2800" b="1" dirty="0">
                <a:solidFill>
                  <a:schemeClr val="tx1"/>
                </a:solidFill>
                <a:latin typeface="Book Antiqua" pitchFamily="18" charset="0"/>
              </a:rPr>
              <a:t> – коридор,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tx1"/>
                </a:solidFill>
                <a:latin typeface="Book Antiqua" pitchFamily="18" charset="0"/>
              </a:rPr>
              <a:t/>
            </a:r>
            <a:br>
              <a:rPr lang="ru-RU" sz="2800" b="1" dirty="0">
                <a:solidFill>
                  <a:schemeClr val="tx1"/>
                </a:solidFill>
                <a:latin typeface="Book Antiqua" pitchFamily="18" charset="0"/>
              </a:rPr>
            </a:br>
            <a:r>
              <a:rPr lang="ru-RU" sz="2800" b="1" dirty="0">
                <a:solidFill>
                  <a:schemeClr val="tx1"/>
                </a:solidFill>
                <a:latin typeface="Book Antiqua" pitchFamily="18" charset="0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latin typeface="Book Antiqua" pitchFamily="18" charset="0"/>
              </a:rPr>
              <a:t>лабо</a:t>
            </a:r>
            <a:r>
              <a:rPr lang="ru-RU" sz="2800" b="1" dirty="0">
                <a:solidFill>
                  <a:schemeClr val="tx1"/>
                </a:solidFill>
                <a:latin typeface="Book Antiqua" pitchFamily="18" charset="0"/>
              </a:rPr>
              <a:t>[л]</a:t>
            </a:r>
            <a:r>
              <a:rPr lang="ru-RU" sz="2800" b="1" dirty="0" err="1">
                <a:solidFill>
                  <a:schemeClr val="tx1"/>
                </a:solidFill>
                <a:latin typeface="Book Antiqua" pitchFamily="18" charset="0"/>
              </a:rPr>
              <a:t>атория</a:t>
            </a:r>
            <a:r>
              <a:rPr lang="ru-RU" sz="2800" b="1" dirty="0">
                <a:solidFill>
                  <a:schemeClr val="tx1"/>
                </a:solidFill>
                <a:latin typeface="Book Antiqua" pitchFamily="18" charset="0"/>
              </a:rPr>
              <a:t> – лаборатория,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tx1"/>
                </a:solidFill>
                <a:latin typeface="Book Antiqua" pitchFamily="18" charset="0"/>
              </a:rPr>
              <a:t/>
            </a:r>
            <a:br>
              <a:rPr lang="ru-RU" sz="2800" b="1" dirty="0">
                <a:solidFill>
                  <a:schemeClr val="tx1"/>
                </a:solidFill>
                <a:latin typeface="Book Antiqua" pitchFamily="18" charset="0"/>
              </a:rPr>
            </a:br>
            <a:r>
              <a:rPr lang="ru-RU" sz="2800" b="1" dirty="0">
                <a:solidFill>
                  <a:schemeClr val="tx1"/>
                </a:solidFill>
                <a:latin typeface="Book Antiqua" pitchFamily="18" charset="0"/>
              </a:rPr>
              <a:t>[л]</a:t>
            </a:r>
            <a:r>
              <a:rPr lang="ru-RU" sz="2800" b="1" dirty="0" err="1">
                <a:solidFill>
                  <a:schemeClr val="tx1"/>
                </a:solidFill>
                <a:latin typeface="Book Antiqua" pitchFamily="18" charset="0"/>
              </a:rPr>
              <a:t>егулярный</a:t>
            </a:r>
            <a:r>
              <a:rPr lang="ru-RU" sz="2800" b="1" dirty="0">
                <a:solidFill>
                  <a:schemeClr val="tx1"/>
                </a:solidFill>
                <a:latin typeface="Book Antiqua" pitchFamily="18" charset="0"/>
              </a:rPr>
              <a:t> — регулярный,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tx1"/>
                </a:solidFill>
                <a:latin typeface="Book Antiqua" pitchFamily="18" charset="0"/>
              </a:rPr>
              <a:t> </a:t>
            </a:r>
            <a:br>
              <a:rPr lang="ru-RU" sz="2800" b="1" dirty="0">
                <a:solidFill>
                  <a:schemeClr val="tx1"/>
                </a:solidFill>
                <a:latin typeface="Book Antiqua" pitchFamily="18" charset="0"/>
              </a:rPr>
            </a:br>
            <a:r>
              <a:rPr lang="ru-RU" sz="2800" b="1" dirty="0" err="1">
                <a:solidFill>
                  <a:schemeClr val="tx1"/>
                </a:solidFill>
                <a:latin typeface="Book Antiqua" pitchFamily="18" charset="0"/>
              </a:rPr>
              <a:t>тра</a:t>
            </a:r>
            <a:r>
              <a:rPr lang="ru-RU" sz="2800" b="1" dirty="0">
                <a:solidFill>
                  <a:schemeClr val="tx1"/>
                </a:solidFill>
                <a:latin typeface="Book Antiqua" pitchFamily="18" charset="0"/>
              </a:rPr>
              <a:t>[</a:t>
            </a:r>
            <a:r>
              <a:rPr lang="ru-RU" sz="2800" b="1" dirty="0" err="1">
                <a:solidFill>
                  <a:schemeClr val="tx1"/>
                </a:solidFill>
                <a:latin typeface="Book Antiqua" pitchFamily="18" charset="0"/>
              </a:rPr>
              <a:t>н</a:t>
            </a:r>
            <a:r>
              <a:rPr lang="ru-RU" sz="2800" b="1" dirty="0">
                <a:solidFill>
                  <a:schemeClr val="tx1"/>
                </a:solidFill>
                <a:latin typeface="Book Antiqua" pitchFamily="18" charset="0"/>
              </a:rPr>
              <a:t>]</a:t>
            </a:r>
            <a:r>
              <a:rPr lang="ru-RU" sz="2800" b="1" dirty="0" err="1">
                <a:solidFill>
                  <a:schemeClr val="tx1"/>
                </a:solidFill>
                <a:latin typeface="Book Antiqua" pitchFamily="18" charset="0"/>
              </a:rPr>
              <a:t>вай</a:t>
            </a:r>
            <a:r>
              <a:rPr lang="ru-RU" sz="2800" b="1" dirty="0">
                <a:solidFill>
                  <a:schemeClr val="tx1"/>
                </a:solidFill>
                <a:latin typeface="Book Antiqua" pitchFamily="18" charset="0"/>
              </a:rPr>
              <a:t> – трамвай,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tx1"/>
                </a:solidFill>
                <a:latin typeface="Book Antiqua" pitchFamily="18" charset="0"/>
              </a:rPr>
              <a:t/>
            </a:r>
            <a:br>
              <a:rPr lang="ru-RU" sz="2800" b="1" dirty="0">
                <a:solidFill>
                  <a:schemeClr val="tx1"/>
                </a:solidFill>
                <a:latin typeface="Book Antiqua" pitchFamily="18" charset="0"/>
              </a:rPr>
            </a:br>
            <a:r>
              <a:rPr lang="ru-RU" sz="2800" b="1" dirty="0">
                <a:solidFill>
                  <a:schemeClr val="tx1"/>
                </a:solidFill>
                <a:latin typeface="Book Antiqua" pitchFamily="18" charset="0"/>
              </a:rPr>
              <a:t> ко[</a:t>
            </a:r>
            <a:r>
              <a:rPr lang="ru-RU" sz="2800" b="1" dirty="0" err="1">
                <a:solidFill>
                  <a:schemeClr val="tx1"/>
                </a:solidFill>
                <a:latin typeface="Book Antiqua" pitchFamily="18" charset="0"/>
              </a:rPr>
              <a:t>н</a:t>
            </a:r>
            <a:r>
              <a:rPr lang="ru-RU" sz="2800" b="1" dirty="0">
                <a:solidFill>
                  <a:schemeClr val="tx1"/>
                </a:solidFill>
                <a:latin typeface="Book Antiqua" pitchFamily="18" charset="0"/>
              </a:rPr>
              <a:t>]форт – комфорт,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tx1"/>
                </a:solidFill>
                <a:latin typeface="Book Antiqua" pitchFamily="18" charset="0"/>
              </a:rPr>
              <a:t/>
            </a:r>
            <a:br>
              <a:rPr lang="ru-RU" sz="2800" b="1" dirty="0">
                <a:solidFill>
                  <a:schemeClr val="tx1"/>
                </a:solidFill>
                <a:latin typeface="Book Antiqua" pitchFamily="18" charset="0"/>
              </a:rPr>
            </a:br>
            <a:r>
              <a:rPr lang="ru-RU" sz="2800" b="1" dirty="0">
                <a:solidFill>
                  <a:schemeClr val="tx1"/>
                </a:solidFill>
                <a:latin typeface="Book Antiqua" pitchFamily="18" charset="0"/>
              </a:rPr>
              <a:t>пи(</a:t>
            </a:r>
            <a:r>
              <a:rPr lang="ru-RU" sz="2800" b="1" dirty="0" err="1">
                <a:solidFill>
                  <a:schemeClr val="tx1"/>
                </a:solidFill>
                <a:latin typeface="Book Antiqua" pitchFamily="18" charset="0"/>
              </a:rPr>
              <a:t>н</a:t>
            </a:r>
            <a:r>
              <a:rPr lang="ru-RU" sz="2800" b="1" dirty="0">
                <a:solidFill>
                  <a:schemeClr val="tx1"/>
                </a:solidFill>
                <a:latin typeface="Book Antiqua" pitchFamily="18" charset="0"/>
              </a:rPr>
              <a:t>)</a:t>
            </a:r>
            <a:r>
              <a:rPr lang="ru-RU" sz="2800" b="1" dirty="0" err="1">
                <a:solidFill>
                  <a:schemeClr val="tx1"/>
                </a:solidFill>
                <a:latin typeface="Book Antiqua" pitchFamily="18" charset="0"/>
              </a:rPr>
              <a:t>жан</a:t>
            </a:r>
            <a:r>
              <a:rPr lang="ru-RU" sz="2800" b="1" dirty="0">
                <a:solidFill>
                  <a:schemeClr val="tx1"/>
                </a:solidFill>
                <a:latin typeface="Book Antiqua" pitchFamily="18" charset="0"/>
              </a:rPr>
              <a:t> - пиджак</a:t>
            </a:r>
            <a:endParaRPr lang="ru-RU" sz="2800" b="1" dirty="0">
              <a:solidFill>
                <a:schemeClr val="tx1"/>
              </a:solidFill>
              <a:latin typeface="Book Antiqua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28625" y="214313"/>
            <a:ext cx="8104188" cy="1127125"/>
          </a:xfrm>
          <a:prstGeom prst="roundRect">
            <a:avLst/>
          </a:prstGeom>
          <a:solidFill>
            <a:srgbClr val="E1B5F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1"/>
                </a:solidFill>
                <a:latin typeface="Book Antiqua" pitchFamily="18" charset="0"/>
              </a:rPr>
              <a:t>В повседневной  речи  людей часто встречаются ошибки, возникающие под воздействием народных говоров</a:t>
            </a:r>
            <a:endParaRPr lang="ru-RU" sz="2400" b="1" dirty="0">
              <a:solidFill>
                <a:schemeClr val="tx1"/>
              </a:solidFill>
              <a:latin typeface="Book Antiqua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858000" y="428625"/>
            <a:ext cx="46038" cy="460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9461" name="Rectangle 3"/>
          <p:cNvSpPr>
            <a:spLocks noChangeArrowheads="1"/>
          </p:cNvSpPr>
          <p:nvPr/>
        </p:nvSpPr>
        <p:spPr bwMode="auto">
          <a:xfrm>
            <a:off x="6572250" y="4325938"/>
            <a:ext cx="2143125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12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endParaRPr lang="ru-RU"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rgbClr val="E1B5F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1"/>
                </a:solidFill>
                <a:latin typeface="Book Antiqua" pitchFamily="18" charset="0"/>
              </a:rPr>
              <a:t>В просторечии получило распространение южнорусское произношение ударного гласного[о] вместо [а] в глагольных формах 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4425"/>
          </a:xfrm>
          <a:prstGeom prst="roundRect">
            <a:avLst/>
          </a:prstGeom>
          <a:solidFill>
            <a:srgbClr val="E1B5F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. </a:t>
            </a:r>
            <a:endParaRPr lang="ru-RU" dirty="0"/>
          </a:p>
        </p:txBody>
      </p:sp>
      <p:sp>
        <p:nvSpPr>
          <p:cNvPr id="20483" name="Rectangle 1"/>
          <p:cNvSpPr>
            <a:spLocks noChangeArrowheads="1"/>
          </p:cNvSpPr>
          <p:nvPr/>
        </p:nvSpPr>
        <p:spPr bwMode="auto">
          <a:xfrm>
            <a:off x="1547813" y="1809750"/>
            <a:ext cx="5832475" cy="397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800" b="1">
                <a:latin typeface="Book Antiqua" pitchFamily="18" charset="0"/>
                <a:ea typeface="Calibri" pitchFamily="34" charset="0"/>
                <a:cs typeface="Times New Roman" pitchFamily="18" charset="0"/>
              </a:rPr>
              <a:t>запл[о]чено,  - заплачено</a:t>
            </a:r>
          </a:p>
          <a:p>
            <a:pPr algn="ctr"/>
            <a:endParaRPr lang="ru-RU" sz="2800" b="1">
              <a:latin typeface="Book Antiqua" pitchFamily="18" charset="0"/>
              <a:ea typeface="Calibri" pitchFamily="34" charset="0"/>
              <a:cs typeface="Times New Roman" pitchFamily="18" charset="0"/>
            </a:endParaRPr>
          </a:p>
          <a:p>
            <a:pPr algn="ctr" eaLnBrk="0" hangingPunct="0"/>
            <a:r>
              <a:rPr lang="ru-RU" sz="2800" b="1">
                <a:latin typeface="Book Antiqua" pitchFamily="18" charset="0"/>
                <a:ea typeface="Calibri" pitchFamily="34" charset="0"/>
                <a:cs typeface="Times New Roman" pitchFamily="18" charset="0"/>
              </a:rPr>
              <a:t>перепл[о]тим, - переплатим</a:t>
            </a:r>
          </a:p>
          <a:p>
            <a:pPr algn="ctr" eaLnBrk="0" hangingPunct="0"/>
            <a:endParaRPr lang="ru-RU" sz="2800" b="1">
              <a:latin typeface="Book Antiqua" pitchFamily="18" charset="0"/>
              <a:ea typeface="Calibri" pitchFamily="34" charset="0"/>
              <a:cs typeface="Times New Roman" pitchFamily="18" charset="0"/>
            </a:endParaRPr>
          </a:p>
          <a:p>
            <a:pPr algn="ctr" eaLnBrk="0" hangingPunct="0"/>
            <a:r>
              <a:rPr lang="ru-RU" sz="2800" b="1">
                <a:latin typeface="Book Antiqua" pitchFamily="18" charset="0"/>
                <a:ea typeface="Calibri" pitchFamily="34" charset="0"/>
                <a:cs typeface="Times New Roman" pitchFamily="18" charset="0"/>
              </a:rPr>
              <a:t> пл[о]тим,  - платим,</a:t>
            </a:r>
          </a:p>
          <a:p>
            <a:pPr algn="ctr" eaLnBrk="0" hangingPunct="0"/>
            <a:endParaRPr lang="ru-RU" sz="2800" b="1">
              <a:latin typeface="Book Antiqua" pitchFamily="18" charset="0"/>
              <a:ea typeface="Calibri" pitchFamily="34" charset="0"/>
              <a:cs typeface="Times New Roman" pitchFamily="18" charset="0"/>
            </a:endParaRPr>
          </a:p>
          <a:p>
            <a:pPr algn="ctr" eaLnBrk="0" hangingPunct="0"/>
            <a:r>
              <a:rPr lang="ru-RU" sz="2800" b="1">
                <a:latin typeface="Book Antiqua" pitchFamily="18" charset="0"/>
                <a:ea typeface="Calibri" pitchFamily="34" charset="0"/>
                <a:cs typeface="Times New Roman" pitchFamily="18" charset="0"/>
              </a:rPr>
              <a:t>од[о]лживать, - одалживать</a:t>
            </a:r>
          </a:p>
          <a:p>
            <a:pPr algn="ctr" eaLnBrk="0" hangingPunct="0"/>
            <a:endParaRPr lang="ru-RU" sz="2800" b="1">
              <a:latin typeface="Book Antiqua" pitchFamily="18" charset="0"/>
              <a:ea typeface="Calibri" pitchFamily="34" charset="0"/>
              <a:cs typeface="Times New Roman" pitchFamily="18" charset="0"/>
            </a:endParaRPr>
          </a:p>
          <a:p>
            <a:pPr algn="ctr" eaLnBrk="0" hangingPunct="0"/>
            <a:r>
              <a:rPr lang="ru-RU" sz="2800" b="1">
                <a:latin typeface="Book Antiqua" pitchFamily="18" charset="0"/>
                <a:ea typeface="Calibri" pitchFamily="34" charset="0"/>
                <a:cs typeface="Times New Roman" pitchFamily="18" charset="0"/>
              </a:rPr>
              <a:t> присв[о]ивать. -  присваивать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60350"/>
            <a:ext cx="8229600" cy="1157288"/>
          </a:xfrm>
          <a:prstGeom prst="roundRect">
            <a:avLst/>
          </a:prstGeom>
          <a:solidFill>
            <a:srgbClr val="E1B5F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2400" b="1" smtClean="0">
                <a:solidFill>
                  <a:schemeClr val="tx1"/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Одновременно наблюдается и обратное : ударный гласный [а] произносится  вместо [о]:</a:t>
            </a:r>
            <a:br>
              <a:rPr lang="ru-RU" sz="2400" b="1" smtClean="0">
                <a:solidFill>
                  <a:schemeClr val="tx1"/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</a:br>
            <a:endParaRPr lang="ru-RU" sz="2400" b="1" smtClean="0">
              <a:solidFill>
                <a:schemeClr val="tx1"/>
              </a:solidFill>
              <a:latin typeface="Book Antiqua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prstGeom prst="roundRect">
            <a:avLst/>
          </a:prstGeom>
          <a:solidFill>
            <a:srgbClr val="E1B5F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0" indent="0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ru-RU" sz="2800" b="1" dirty="0" err="1" smtClean="0">
                <a:solidFill>
                  <a:schemeClr val="tx1"/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отср</a:t>
            </a:r>
            <a:r>
              <a:rPr lang="ru-RU" sz="2800" b="1" dirty="0" smtClean="0">
                <a:solidFill>
                  <a:schemeClr val="tx1"/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[а]</a:t>
            </a:r>
            <a:r>
              <a:rPr lang="ru-RU" sz="2800" b="1" dirty="0" err="1" smtClean="0">
                <a:solidFill>
                  <a:schemeClr val="tx1"/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чивать</a:t>
            </a:r>
            <a:r>
              <a:rPr lang="ru-RU" sz="2800" b="1" dirty="0" smtClean="0">
                <a:solidFill>
                  <a:schemeClr val="tx1"/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(отсрочивать), </a:t>
            </a:r>
          </a:p>
          <a:p>
            <a:pPr marL="0" indent="0">
              <a:spcBef>
                <a:spcPct val="0"/>
              </a:spcBef>
              <a:buFont typeface="Arial" pitchFamily="34" charset="0"/>
              <a:buNone/>
              <a:defRPr/>
            </a:pPr>
            <a:endParaRPr lang="ru-RU" sz="2800" b="1" dirty="0" smtClean="0">
              <a:solidFill>
                <a:schemeClr val="tx1"/>
              </a:solidFill>
              <a:latin typeface="Book Antiqua" pitchFamily="18" charset="0"/>
            </a:endParaRPr>
          </a:p>
          <a:p>
            <a:pPr marL="0" indent="0" eaLnBrk="0" hangingPunct="0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ru-RU" sz="2800" b="1" dirty="0" err="1" smtClean="0">
                <a:solidFill>
                  <a:schemeClr val="tx1"/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приур</a:t>
            </a:r>
            <a:r>
              <a:rPr lang="ru-RU" sz="2800" b="1" dirty="0" smtClean="0">
                <a:solidFill>
                  <a:schemeClr val="tx1"/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[а]</a:t>
            </a:r>
            <a:r>
              <a:rPr lang="ru-RU" sz="2800" b="1" dirty="0" err="1" smtClean="0">
                <a:solidFill>
                  <a:schemeClr val="tx1"/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чивать</a:t>
            </a:r>
            <a:r>
              <a:rPr lang="ru-RU" sz="2800" b="1" dirty="0" smtClean="0">
                <a:solidFill>
                  <a:schemeClr val="tx1"/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 (приурочивать),</a:t>
            </a:r>
          </a:p>
          <a:p>
            <a:pPr marL="0" indent="0" eaLnBrk="0" hangingPunct="0">
              <a:spcBef>
                <a:spcPct val="0"/>
              </a:spcBef>
              <a:buFont typeface="Arial" pitchFamily="34" charset="0"/>
              <a:buNone/>
              <a:defRPr/>
            </a:pPr>
            <a:endParaRPr lang="ru-RU" sz="2800" b="1" dirty="0" smtClean="0">
              <a:solidFill>
                <a:schemeClr val="tx1"/>
              </a:solidFill>
              <a:latin typeface="Book Antiqua" pitchFamily="18" charset="0"/>
            </a:endParaRPr>
          </a:p>
          <a:p>
            <a:pPr marL="0" indent="0" eaLnBrk="0" hangingPunct="0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ru-RU" sz="2800" b="1" dirty="0" smtClean="0">
                <a:solidFill>
                  <a:schemeClr val="tx1"/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chemeClr val="tx1"/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подыт</a:t>
            </a:r>
            <a:r>
              <a:rPr lang="ru-RU" sz="2800" b="1" dirty="0" smtClean="0">
                <a:solidFill>
                  <a:schemeClr val="tx1"/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[а]живать (подытоживать),</a:t>
            </a:r>
          </a:p>
          <a:p>
            <a:pPr marL="0" indent="0" eaLnBrk="0" hangingPunct="0">
              <a:spcBef>
                <a:spcPct val="0"/>
              </a:spcBef>
              <a:buFont typeface="Arial" pitchFamily="34" charset="0"/>
              <a:buNone/>
              <a:defRPr/>
            </a:pPr>
            <a:endParaRPr lang="ru-RU" sz="2800" b="1" dirty="0" smtClean="0">
              <a:solidFill>
                <a:schemeClr val="tx1"/>
              </a:solidFill>
              <a:latin typeface="Book Antiqua" pitchFamily="18" charset="0"/>
            </a:endParaRPr>
          </a:p>
          <a:p>
            <a:pPr marL="0" indent="0" eaLnBrk="0" hangingPunct="0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ru-RU" sz="2800" b="1" dirty="0" err="1" smtClean="0">
                <a:solidFill>
                  <a:schemeClr val="tx1"/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уполном</a:t>
            </a:r>
            <a:r>
              <a:rPr lang="ru-RU" sz="2800" b="1" dirty="0" smtClean="0">
                <a:solidFill>
                  <a:schemeClr val="tx1"/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[а]</a:t>
            </a:r>
            <a:r>
              <a:rPr lang="ru-RU" sz="2800" b="1" dirty="0" err="1" smtClean="0">
                <a:solidFill>
                  <a:schemeClr val="tx1"/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чивать</a:t>
            </a:r>
            <a:r>
              <a:rPr lang="ru-RU" sz="2800" b="1" dirty="0" smtClean="0">
                <a:solidFill>
                  <a:schemeClr val="tx1"/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 (уполномочивать)</a:t>
            </a:r>
          </a:p>
          <a:p>
            <a:pPr marL="0" indent="0" eaLnBrk="0" hangingPunct="0">
              <a:spcBef>
                <a:spcPct val="0"/>
              </a:spcBef>
              <a:buFont typeface="Arial" pitchFamily="34" charset="0"/>
              <a:buNone/>
              <a:defRPr/>
            </a:pPr>
            <a:endParaRPr lang="ru-RU" sz="2800" b="1" dirty="0" smtClean="0">
              <a:solidFill>
                <a:schemeClr val="tx1"/>
              </a:solidFill>
              <a:latin typeface="Book Antiqua" pitchFamily="18" charset="0"/>
            </a:endParaRPr>
          </a:p>
          <a:p>
            <a:pPr marL="0" indent="0" eaLnBrk="0" hangingPunct="0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ru-RU" sz="2800" b="1" dirty="0" err="1" smtClean="0">
                <a:solidFill>
                  <a:schemeClr val="tx1"/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обезб</a:t>
            </a:r>
            <a:r>
              <a:rPr lang="ru-RU" sz="2800" b="1" dirty="0" smtClean="0">
                <a:solidFill>
                  <a:schemeClr val="tx1"/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(а)</a:t>
            </a:r>
            <a:r>
              <a:rPr lang="ru-RU" sz="2800" b="1" dirty="0" err="1" smtClean="0">
                <a:solidFill>
                  <a:schemeClr val="tx1"/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ливать</a:t>
            </a:r>
            <a:r>
              <a:rPr lang="ru-RU" sz="2800" b="1" dirty="0" smtClean="0">
                <a:solidFill>
                  <a:schemeClr val="tx1"/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 (обезболивать)</a:t>
            </a:r>
            <a:endParaRPr lang="ru-RU" sz="2800" b="1" dirty="0">
              <a:latin typeface="Book Antiq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3775"/>
          </a:xfrm>
        </p:spPr>
        <p:txBody>
          <a:bodyPr/>
          <a:lstStyle/>
          <a:p>
            <a:r>
              <a:rPr lang="ru-RU" sz="2800" b="1" smtClean="0">
                <a:latin typeface="Book Antiqua" pitchFamily="18" charset="0"/>
              </a:rPr>
              <a:t>ТОП — самые популярные ошибки</a:t>
            </a:r>
          </a:p>
        </p:txBody>
      </p:sp>
      <p:sp>
        <p:nvSpPr>
          <p:cNvPr id="5" name="Заголовок 1"/>
          <p:cNvSpPr>
            <a:spLocks noGrp="1"/>
          </p:cNvSpPr>
          <p:nvPr>
            <p:ph idx="1"/>
          </p:nvPr>
        </p:nvSpPr>
        <p:spPr>
          <a:xfrm>
            <a:off x="457200" y="1125538"/>
            <a:ext cx="2962275" cy="5543550"/>
          </a:xfrm>
        </p:spPr>
        <p:txBody>
          <a:bodyPr rtlCol="0">
            <a:normAutofit fontScale="250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9300" b="1" dirty="0" smtClean="0">
                <a:latin typeface="Book Antiqua" pitchFamily="18" charset="0"/>
              </a:rPr>
              <a:t>♦ </a:t>
            </a:r>
            <a:r>
              <a:rPr lang="ru-RU" sz="9300" b="1" dirty="0" err="1" smtClean="0">
                <a:latin typeface="Book Antiqua" pitchFamily="18" charset="0"/>
              </a:rPr>
              <a:t>каталОг</a:t>
            </a:r>
            <a:r>
              <a:rPr lang="ru-RU" sz="9300" dirty="0" smtClean="0">
                <a:latin typeface="Book Antiqua" pitchFamily="18" charset="0"/>
              </a:rPr>
              <a:t/>
            </a:r>
            <a:br>
              <a:rPr lang="ru-RU" sz="9300" dirty="0" smtClean="0">
                <a:latin typeface="Book Antiqua" pitchFamily="18" charset="0"/>
              </a:rPr>
            </a:br>
            <a:r>
              <a:rPr lang="ru-RU" sz="9300" b="1" dirty="0" smtClean="0">
                <a:latin typeface="Book Antiqua" pitchFamily="18" charset="0"/>
              </a:rPr>
              <a:t>♦ </a:t>
            </a:r>
            <a:r>
              <a:rPr lang="ru-RU" sz="9300" b="1" dirty="0" err="1" smtClean="0">
                <a:latin typeface="Book Antiqua" pitchFamily="18" charset="0"/>
              </a:rPr>
              <a:t>красИвее</a:t>
            </a:r>
            <a:r>
              <a:rPr lang="ru-RU" sz="9300" dirty="0" smtClean="0">
                <a:latin typeface="Book Antiqua" pitchFamily="18" charset="0"/>
              </a:rPr>
              <a:t/>
            </a:r>
            <a:br>
              <a:rPr lang="ru-RU" sz="9300" dirty="0" smtClean="0">
                <a:latin typeface="Book Antiqua" pitchFamily="18" charset="0"/>
              </a:rPr>
            </a:br>
            <a:r>
              <a:rPr lang="ru-RU" sz="9300" b="1" dirty="0" smtClean="0">
                <a:latin typeface="Book Antiqua" pitchFamily="18" charset="0"/>
              </a:rPr>
              <a:t>♦ </a:t>
            </a:r>
            <a:r>
              <a:rPr lang="ru-RU" sz="9300" b="1" dirty="0" err="1" smtClean="0">
                <a:latin typeface="Book Antiqua" pitchFamily="18" charset="0"/>
              </a:rPr>
              <a:t>щавЕль</a:t>
            </a:r>
            <a:r>
              <a:rPr lang="ru-RU" sz="9300" dirty="0" smtClean="0">
                <a:latin typeface="Book Antiqua" pitchFamily="18" charset="0"/>
              </a:rPr>
              <a:t/>
            </a:r>
            <a:br>
              <a:rPr lang="ru-RU" sz="9300" dirty="0" smtClean="0">
                <a:latin typeface="Book Antiqua" pitchFamily="18" charset="0"/>
              </a:rPr>
            </a:br>
            <a:r>
              <a:rPr lang="ru-RU" sz="9300" b="1" dirty="0" smtClean="0">
                <a:latin typeface="Book Antiqua" pitchFamily="18" charset="0"/>
              </a:rPr>
              <a:t>♦ </a:t>
            </a:r>
            <a:r>
              <a:rPr lang="ru-RU" sz="9300" b="1" dirty="0" err="1" smtClean="0">
                <a:latin typeface="Book Antiqua" pitchFamily="18" charset="0"/>
              </a:rPr>
              <a:t>квартАл</a:t>
            </a:r>
            <a:r>
              <a:rPr lang="ru-RU" sz="9300" dirty="0" smtClean="0">
                <a:latin typeface="Book Antiqua" pitchFamily="18" charset="0"/>
              </a:rPr>
              <a:t/>
            </a:r>
            <a:br>
              <a:rPr lang="ru-RU" sz="9300" dirty="0" smtClean="0">
                <a:latin typeface="Book Antiqua" pitchFamily="18" charset="0"/>
              </a:rPr>
            </a:br>
            <a:r>
              <a:rPr lang="ru-RU" sz="9300" b="1" dirty="0" smtClean="0">
                <a:latin typeface="Book Antiqua" pitchFamily="18" charset="0"/>
              </a:rPr>
              <a:t>♦ </a:t>
            </a:r>
            <a:r>
              <a:rPr lang="ru-RU" sz="9300" b="1" dirty="0" err="1" smtClean="0">
                <a:latin typeface="Book Antiqua" pitchFamily="18" charset="0"/>
              </a:rPr>
              <a:t>ходАтайство</a:t>
            </a:r>
            <a:r>
              <a:rPr lang="ru-RU" sz="9300" b="1" dirty="0" smtClean="0">
                <a:latin typeface="Book Antiqua" pitchFamily="18" charset="0"/>
              </a:rPr>
              <a:t>, </a:t>
            </a:r>
            <a:r>
              <a:rPr lang="ru-RU" sz="9300" b="1" dirty="0" err="1" smtClean="0">
                <a:latin typeface="Book Antiqua" pitchFamily="18" charset="0"/>
              </a:rPr>
              <a:t>ходАтайствовать</a:t>
            </a:r>
            <a:r>
              <a:rPr lang="ru-RU" sz="9300" dirty="0" smtClean="0">
                <a:latin typeface="Book Antiqua" pitchFamily="18" charset="0"/>
              </a:rPr>
              <a:t/>
            </a:r>
            <a:br>
              <a:rPr lang="ru-RU" sz="9300" dirty="0" smtClean="0">
                <a:latin typeface="Book Antiqua" pitchFamily="18" charset="0"/>
              </a:rPr>
            </a:br>
            <a:r>
              <a:rPr lang="ru-RU" sz="9300" b="1" dirty="0" smtClean="0">
                <a:latin typeface="Book Antiqua" pitchFamily="18" charset="0"/>
              </a:rPr>
              <a:t>♦ </a:t>
            </a:r>
            <a:r>
              <a:rPr lang="ru-RU" sz="9300" b="1" dirty="0" err="1" smtClean="0">
                <a:latin typeface="Book Antiqua" pitchFamily="18" charset="0"/>
              </a:rPr>
              <a:t>обеспЕчЕние</a:t>
            </a:r>
            <a:r>
              <a:rPr lang="ru-RU" sz="9300" dirty="0" smtClean="0">
                <a:latin typeface="Book Antiqua" pitchFamily="18" charset="0"/>
              </a:rPr>
              <a:t/>
            </a:r>
            <a:br>
              <a:rPr lang="ru-RU" sz="9300" dirty="0" smtClean="0">
                <a:latin typeface="Book Antiqua" pitchFamily="18" charset="0"/>
              </a:rPr>
            </a:br>
            <a:r>
              <a:rPr lang="ru-RU" sz="9300" b="1" dirty="0" smtClean="0">
                <a:latin typeface="Book Antiqua" pitchFamily="18" charset="0"/>
              </a:rPr>
              <a:t>♦ </a:t>
            </a:r>
            <a:r>
              <a:rPr lang="ru-RU" sz="9300" b="1" dirty="0" err="1" smtClean="0">
                <a:latin typeface="Book Antiqua" pitchFamily="18" charset="0"/>
              </a:rPr>
              <a:t>донЕльзя</a:t>
            </a:r>
            <a:r>
              <a:rPr lang="ru-RU" sz="9300" dirty="0" smtClean="0">
                <a:latin typeface="Book Antiqua" pitchFamily="18" charset="0"/>
              </a:rPr>
              <a:t/>
            </a:r>
            <a:br>
              <a:rPr lang="ru-RU" sz="9300" dirty="0" smtClean="0">
                <a:latin typeface="Book Antiqua" pitchFamily="18" charset="0"/>
              </a:rPr>
            </a:br>
            <a:r>
              <a:rPr lang="ru-RU" sz="9300" b="1" dirty="0" smtClean="0">
                <a:latin typeface="Book Antiqua" pitchFamily="18" charset="0"/>
              </a:rPr>
              <a:t>♦ </a:t>
            </a:r>
            <a:r>
              <a:rPr lang="ru-RU" sz="9300" b="1" dirty="0" err="1" smtClean="0">
                <a:latin typeface="Book Antiqua" pitchFamily="18" charset="0"/>
              </a:rPr>
              <a:t>тОрты</a:t>
            </a:r>
            <a:r>
              <a:rPr lang="ru-RU" sz="9300" dirty="0" smtClean="0">
                <a:latin typeface="Book Antiqua" pitchFamily="18" charset="0"/>
              </a:rPr>
              <a:t/>
            </a:r>
            <a:br>
              <a:rPr lang="ru-RU" sz="9300" dirty="0" smtClean="0">
                <a:latin typeface="Book Antiqua" pitchFamily="18" charset="0"/>
              </a:rPr>
            </a:br>
            <a:r>
              <a:rPr lang="ru-RU" sz="9300" b="1" dirty="0" smtClean="0">
                <a:latin typeface="Book Antiqua" pitchFamily="18" charset="0"/>
              </a:rPr>
              <a:t>♦ </a:t>
            </a:r>
            <a:r>
              <a:rPr lang="ru-RU" sz="9300" b="1" dirty="0" err="1" smtClean="0">
                <a:latin typeface="Book Antiqua" pitchFamily="18" charset="0"/>
              </a:rPr>
              <a:t>чЕрпать</a:t>
            </a:r>
            <a:r>
              <a:rPr lang="ru-RU" sz="9300" b="1" dirty="0" smtClean="0">
                <a:latin typeface="Book Antiqua" pitchFamily="18" charset="0"/>
              </a:rPr>
              <a:t>, </a:t>
            </a:r>
            <a:r>
              <a:rPr lang="ru-RU" sz="9300" b="1" dirty="0" err="1" smtClean="0">
                <a:latin typeface="Book Antiqua" pitchFamily="18" charset="0"/>
              </a:rPr>
              <a:t>исчЕрпать</a:t>
            </a:r>
            <a:r>
              <a:rPr lang="ru-RU" sz="9300" b="1" dirty="0" smtClean="0">
                <a:latin typeface="Book Antiqua" pitchFamily="18" charset="0"/>
              </a:rPr>
              <a:t>, </a:t>
            </a:r>
            <a:r>
              <a:rPr lang="ru-RU" sz="9300" b="1" dirty="0" err="1" smtClean="0">
                <a:latin typeface="Book Antiqua" pitchFamily="18" charset="0"/>
              </a:rPr>
              <a:t>исчЕрпав</a:t>
            </a:r>
            <a:r>
              <a:rPr lang="ru-RU" sz="9300" dirty="0" smtClean="0">
                <a:latin typeface="Book Antiqua" pitchFamily="18" charset="0"/>
              </a:rPr>
              <a:t/>
            </a:r>
            <a:br>
              <a:rPr lang="ru-RU" sz="9300" dirty="0" smtClean="0">
                <a:latin typeface="Book Antiqua" pitchFamily="18" charset="0"/>
              </a:rPr>
            </a:br>
            <a:r>
              <a:rPr lang="ru-RU" sz="9300" b="1" dirty="0" smtClean="0">
                <a:latin typeface="Book Antiqua" pitchFamily="18" charset="0"/>
              </a:rPr>
              <a:t>♦ </a:t>
            </a:r>
            <a:r>
              <a:rPr lang="ru-RU" sz="9300" b="1" dirty="0" err="1" smtClean="0">
                <a:latin typeface="Book Antiqua" pitchFamily="18" charset="0"/>
              </a:rPr>
              <a:t>баловАть</a:t>
            </a:r>
            <a:r>
              <a:rPr lang="ru-RU" sz="9300" b="1" dirty="0" smtClean="0">
                <a:latin typeface="Book Antiqua" pitchFamily="18" charset="0"/>
              </a:rPr>
              <a:t>, </a:t>
            </a:r>
            <a:r>
              <a:rPr lang="ru-RU" sz="9300" b="1" dirty="0" err="1" smtClean="0">
                <a:latin typeface="Book Antiqua" pitchFamily="18" charset="0"/>
              </a:rPr>
              <a:t>избаловАть</a:t>
            </a:r>
            <a:r>
              <a:rPr lang="ru-RU" sz="9300" b="1" dirty="0" smtClean="0">
                <a:latin typeface="Book Antiqua" pitchFamily="18" charset="0"/>
              </a:rPr>
              <a:t>, </a:t>
            </a:r>
            <a:r>
              <a:rPr lang="ru-RU" sz="9300" b="1" dirty="0" err="1" smtClean="0">
                <a:latin typeface="Book Antiqua" pitchFamily="18" charset="0"/>
              </a:rPr>
              <a:t>баловАться</a:t>
            </a:r>
            <a:r>
              <a:rPr lang="ru-RU" sz="9300" b="1" dirty="0" smtClean="0">
                <a:latin typeface="Book Antiqua" pitchFamily="18" charset="0"/>
              </a:rPr>
              <a:t>, </a:t>
            </a:r>
            <a:r>
              <a:rPr lang="ru-RU" sz="9300" b="1" dirty="0" err="1" smtClean="0">
                <a:latin typeface="Book Antiqua" pitchFamily="18" charset="0"/>
              </a:rPr>
              <a:t>балОванный</a:t>
            </a:r>
            <a:r>
              <a:rPr lang="ru-RU" sz="9300" b="1" dirty="0" smtClean="0">
                <a:latin typeface="Book Antiqua" pitchFamily="18" charset="0"/>
              </a:rPr>
              <a:t>, </a:t>
            </a:r>
            <a:r>
              <a:rPr lang="ru-RU" sz="9300" b="1" dirty="0" err="1" smtClean="0">
                <a:latin typeface="Book Antiqua" pitchFamily="18" charset="0"/>
              </a:rPr>
              <a:t>избалОванный</a:t>
            </a:r>
            <a:r>
              <a:rPr lang="ru-RU" sz="9300" dirty="0" smtClean="0">
                <a:latin typeface="Book Antiqua" pitchFamily="18" charset="0"/>
              </a:rPr>
              <a:t/>
            </a:r>
            <a:br>
              <a:rPr lang="ru-RU" sz="9300" dirty="0" smtClean="0">
                <a:latin typeface="Book Antiqua" pitchFamily="18" charset="0"/>
              </a:rPr>
            </a:br>
            <a:r>
              <a:rPr lang="ru-RU" sz="9300" b="1" dirty="0" smtClean="0">
                <a:latin typeface="Book Antiqua" pitchFamily="18" charset="0"/>
              </a:rPr>
              <a:t> ♦ </a:t>
            </a:r>
            <a:r>
              <a:rPr lang="ru-RU" sz="9300" b="1" dirty="0" err="1" smtClean="0">
                <a:latin typeface="Book Antiqua" pitchFamily="18" charset="0"/>
              </a:rPr>
              <a:t>договОр</a:t>
            </a:r>
            <a:r>
              <a:rPr lang="ru-RU" sz="9300" dirty="0" smtClean="0">
                <a:latin typeface="Book Antiqua" pitchFamily="18" charset="0"/>
              </a:rPr>
              <a:t/>
            </a:r>
            <a:br>
              <a:rPr lang="ru-RU" sz="9300" dirty="0" smtClean="0">
                <a:latin typeface="Book Antiqua" pitchFamily="18" charset="0"/>
              </a:rPr>
            </a:br>
            <a:r>
              <a:rPr lang="ru-RU" sz="9300" b="1" dirty="0" smtClean="0">
                <a:latin typeface="Book Antiqua" pitchFamily="18" charset="0"/>
              </a:rPr>
              <a:t>♦ </a:t>
            </a:r>
            <a:r>
              <a:rPr lang="ru-RU" sz="9300" b="1" dirty="0" err="1" smtClean="0">
                <a:latin typeface="Book Antiqua" pitchFamily="18" charset="0"/>
              </a:rPr>
              <a:t>жалюзИ</a:t>
            </a:r>
            <a:r>
              <a:rPr lang="ru-RU" sz="9300" b="1" dirty="0" smtClean="0">
                <a:latin typeface="Book Antiqua" pitchFamily="18" charset="0"/>
              </a:rPr>
              <a:t> </a:t>
            </a:r>
            <a:r>
              <a:rPr lang="ru-RU" sz="9300" dirty="0" smtClean="0">
                <a:latin typeface="Book Antiqua" pitchFamily="18" charset="0"/>
              </a:rPr>
              <a:t/>
            </a:r>
            <a:br>
              <a:rPr lang="ru-RU" sz="9300" dirty="0" smtClean="0">
                <a:latin typeface="Book Antiqua" pitchFamily="18" charset="0"/>
              </a:rPr>
            </a:br>
            <a:endParaRPr lang="ru-RU" sz="9300" dirty="0">
              <a:latin typeface="Book Antiqua" pitchFamily="18" charset="0"/>
            </a:endParaRPr>
          </a:p>
        </p:txBody>
      </p:sp>
      <p:sp>
        <p:nvSpPr>
          <p:cNvPr id="22531" name="Прямоугольник 5"/>
          <p:cNvSpPr>
            <a:spLocks noChangeArrowheads="1"/>
          </p:cNvSpPr>
          <p:nvPr/>
        </p:nvSpPr>
        <p:spPr bwMode="auto">
          <a:xfrm>
            <a:off x="4859338" y="1196975"/>
            <a:ext cx="3960812" cy="600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latin typeface="Book Antiqua" pitchFamily="18" charset="0"/>
              </a:rPr>
              <a:t>♦ звонИт, звонИшь, созвонИмся, позвонИшь, позвонИм</a:t>
            </a:r>
            <a:r>
              <a:rPr lang="ru-RU" sz="2400">
                <a:latin typeface="Book Antiqua" pitchFamily="18" charset="0"/>
              </a:rPr>
              <a:t/>
            </a:r>
            <a:br>
              <a:rPr lang="ru-RU" sz="2400">
                <a:latin typeface="Book Antiqua" pitchFamily="18" charset="0"/>
              </a:rPr>
            </a:br>
            <a:r>
              <a:rPr lang="ru-RU" sz="2400" b="1">
                <a:latin typeface="Book Antiqua" pitchFamily="18" charset="0"/>
              </a:rPr>
              <a:t>♦ свЁкла</a:t>
            </a:r>
            <a:r>
              <a:rPr lang="ru-RU" sz="2400">
                <a:latin typeface="Book Antiqua" pitchFamily="18" charset="0"/>
              </a:rPr>
              <a:t/>
            </a:r>
            <a:br>
              <a:rPr lang="ru-RU" sz="2400">
                <a:latin typeface="Book Antiqua" pitchFamily="18" charset="0"/>
              </a:rPr>
            </a:br>
            <a:r>
              <a:rPr lang="ru-RU" sz="2400" b="1">
                <a:latin typeface="Book Antiqua" pitchFamily="18" charset="0"/>
              </a:rPr>
              <a:t>♦ долбИт</a:t>
            </a:r>
            <a:r>
              <a:rPr lang="ru-RU" sz="2400">
                <a:latin typeface="Book Antiqua" pitchFamily="18" charset="0"/>
              </a:rPr>
              <a:t/>
            </a:r>
            <a:br>
              <a:rPr lang="ru-RU" sz="2400">
                <a:latin typeface="Book Antiqua" pitchFamily="18" charset="0"/>
              </a:rPr>
            </a:br>
            <a:r>
              <a:rPr lang="ru-RU" sz="2400" b="1">
                <a:latin typeface="Book Antiqua" pitchFamily="18" charset="0"/>
              </a:rPr>
              <a:t>♦ слИвовый</a:t>
            </a:r>
            <a:r>
              <a:rPr lang="ru-RU" sz="2400">
                <a:latin typeface="Book Antiqua" pitchFamily="18" charset="0"/>
              </a:rPr>
              <a:t/>
            </a:r>
            <a:br>
              <a:rPr lang="ru-RU" sz="2400">
                <a:latin typeface="Book Antiqua" pitchFamily="18" charset="0"/>
              </a:rPr>
            </a:br>
            <a:r>
              <a:rPr lang="ru-RU" sz="2400" b="1">
                <a:latin typeface="Book Antiqua" pitchFamily="18" charset="0"/>
              </a:rPr>
              <a:t>♦ Иконопись</a:t>
            </a:r>
            <a:r>
              <a:rPr lang="ru-RU" sz="2400">
                <a:latin typeface="Book Antiqua" pitchFamily="18" charset="0"/>
              </a:rPr>
              <a:t/>
            </a:r>
            <a:br>
              <a:rPr lang="ru-RU" sz="2400">
                <a:latin typeface="Book Antiqua" pitchFamily="18" charset="0"/>
              </a:rPr>
            </a:br>
            <a:r>
              <a:rPr lang="ru-RU" sz="2400" b="1">
                <a:latin typeface="Book Antiqua" pitchFamily="18" charset="0"/>
              </a:rPr>
              <a:t>♦ бАнты, бАнта, бАнтов</a:t>
            </a:r>
            <a:r>
              <a:rPr lang="ru-RU" sz="2400">
                <a:latin typeface="Book Antiqua" pitchFamily="18" charset="0"/>
              </a:rPr>
              <a:t/>
            </a:r>
            <a:br>
              <a:rPr lang="ru-RU" sz="2400">
                <a:latin typeface="Book Antiqua" pitchFamily="18" charset="0"/>
              </a:rPr>
            </a:br>
            <a:r>
              <a:rPr lang="ru-RU" sz="2400" b="1">
                <a:latin typeface="Book Antiqua" pitchFamily="18" charset="0"/>
              </a:rPr>
              <a:t>♦ принятА</a:t>
            </a:r>
            <a:r>
              <a:rPr lang="ru-RU" sz="2400">
                <a:latin typeface="Book Antiqua" pitchFamily="18" charset="0"/>
              </a:rPr>
              <a:t/>
            </a:r>
            <a:br>
              <a:rPr lang="ru-RU" sz="2400">
                <a:latin typeface="Book Antiqua" pitchFamily="18" charset="0"/>
              </a:rPr>
            </a:br>
            <a:r>
              <a:rPr lang="ru-RU" sz="2400" b="1">
                <a:latin typeface="Book Antiqua" pitchFamily="18" charset="0"/>
              </a:rPr>
              <a:t>♦ облегчИть</a:t>
            </a:r>
            <a:r>
              <a:rPr lang="ru-RU" sz="2400">
                <a:latin typeface="Book Antiqua" pitchFamily="18" charset="0"/>
              </a:rPr>
              <a:t/>
            </a:r>
            <a:br>
              <a:rPr lang="ru-RU" sz="2400">
                <a:latin typeface="Book Antiqua" pitchFamily="18" charset="0"/>
              </a:rPr>
            </a:br>
            <a:r>
              <a:rPr lang="ru-RU" sz="2400" b="1">
                <a:latin typeface="Book Antiqua" pitchFamily="18" charset="0"/>
              </a:rPr>
              <a:t>♦ кУхонный</a:t>
            </a:r>
            <a:r>
              <a:rPr lang="ru-RU" sz="2400">
                <a:latin typeface="Book Antiqua" pitchFamily="18" charset="0"/>
              </a:rPr>
              <a:t/>
            </a:r>
            <a:br>
              <a:rPr lang="ru-RU" sz="2400">
                <a:latin typeface="Book Antiqua" pitchFamily="18" charset="0"/>
              </a:rPr>
            </a:br>
            <a:r>
              <a:rPr lang="ru-RU" sz="2400" b="1">
                <a:latin typeface="Book Antiqua" pitchFamily="18" charset="0"/>
              </a:rPr>
              <a:t>♦ деньгАми</a:t>
            </a:r>
            <a:r>
              <a:rPr lang="ru-RU" sz="2400">
                <a:latin typeface="Book Antiqua" pitchFamily="18" charset="0"/>
              </a:rPr>
              <a:t/>
            </a:r>
            <a:br>
              <a:rPr lang="ru-RU" sz="2400">
                <a:latin typeface="Book Antiqua" pitchFamily="18" charset="0"/>
              </a:rPr>
            </a:br>
            <a:r>
              <a:rPr lang="ru-RU" sz="2400" b="1">
                <a:latin typeface="Book Antiqua" pitchFamily="18" charset="0"/>
              </a:rPr>
              <a:t>♦ украИнский</a:t>
            </a:r>
            <a:r>
              <a:rPr lang="ru-RU" sz="2400">
                <a:latin typeface="Book Antiqua" pitchFamily="18" charset="0"/>
              </a:rPr>
              <a:t/>
            </a:r>
            <a:br>
              <a:rPr lang="ru-RU" sz="2400">
                <a:latin typeface="Book Antiqua" pitchFamily="18" charset="0"/>
              </a:rPr>
            </a:br>
            <a:r>
              <a:rPr lang="ru-RU" sz="2400" b="1">
                <a:latin typeface="Book Antiqua" pitchFamily="18" charset="0"/>
              </a:rPr>
              <a:t>♦ бАрмен</a:t>
            </a:r>
            <a:r>
              <a:rPr lang="ru-RU" sz="2400">
                <a:latin typeface="Book Antiqua" pitchFamily="18" charset="0"/>
              </a:rPr>
              <a:t/>
            </a:r>
            <a:br>
              <a:rPr lang="ru-RU" sz="2400">
                <a:latin typeface="Book Antiqua" pitchFamily="18" charset="0"/>
              </a:rPr>
            </a:br>
            <a:r>
              <a:rPr lang="ru-RU" sz="2400" b="1">
                <a:latin typeface="Book Antiqua" pitchFamily="18" charset="0"/>
              </a:rPr>
              <a:t>♦ мастерскИ</a:t>
            </a:r>
            <a:r>
              <a:rPr lang="ru-RU" sz="2400">
                <a:latin typeface="Book Antiqua" pitchFamily="18" charset="0"/>
              </a:rPr>
              <a:t/>
            </a:r>
            <a:br>
              <a:rPr lang="ru-RU" sz="2400">
                <a:latin typeface="Book Antiqua" pitchFamily="18" charset="0"/>
              </a:rPr>
            </a:br>
            <a:endParaRPr lang="ru-RU" sz="2400">
              <a:latin typeface="Book Antiq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634</TotalTime>
  <Words>822</Words>
  <Application>Microsoft Office PowerPoint</Application>
  <PresentationFormat>Экран (4:3)</PresentationFormat>
  <Paragraphs>253</Paragraphs>
  <Slides>27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2" baseType="lpstr">
      <vt:lpstr>Calibri</vt:lpstr>
      <vt:lpstr>Arial</vt:lpstr>
      <vt:lpstr>Book Antiqua</vt:lpstr>
      <vt:lpstr>Times New Roman</vt:lpstr>
      <vt:lpstr>Тема Office</vt:lpstr>
      <vt:lpstr>Слайд 1</vt:lpstr>
      <vt:lpstr>Слайд 2</vt:lpstr>
      <vt:lpstr>Слайд 3</vt:lpstr>
      <vt:lpstr>Недостатки в речи педагогов   </vt:lpstr>
      <vt:lpstr>Произноси правильно</vt:lpstr>
      <vt:lpstr> </vt:lpstr>
      <vt:lpstr>В просторечии получило распространение южнорусское произношение ударного гласного[о] вместо [а] в глагольных формах </vt:lpstr>
      <vt:lpstr>Одновременно наблюдается и обратное : ударный гласный [а] произносится  вместо [о]: </vt:lpstr>
      <vt:lpstr>ТОП — самые популярные ошибки</vt:lpstr>
      <vt:lpstr>Слайд 10</vt:lpstr>
      <vt:lpstr>Слайд 11</vt:lpstr>
      <vt:lpstr>Слайд 12</vt:lpstr>
      <vt:lpstr>Слайд 13</vt:lpstr>
      <vt:lpstr>Нарушение  нормы произношения происходит под воздействием  соседних звуков: </vt:lpstr>
      <vt:lpstr>Слайд 15</vt:lpstr>
      <vt:lpstr>Слайд 16</vt:lpstr>
      <vt:lpstr>Примеры лексической сочетаемости слов: </vt:lpstr>
      <vt:lpstr>Слайд 18</vt:lpstr>
      <vt:lpstr>Слайд 19</vt:lpstr>
      <vt:lpstr>Слайд 20</vt:lpstr>
      <vt:lpstr>Слайд 21</vt:lpstr>
      <vt:lpstr>Род существительных.</vt:lpstr>
      <vt:lpstr>Слайд 23</vt:lpstr>
      <vt:lpstr>Слайд 24</vt:lpstr>
      <vt:lpstr>Поставьте правильно ударение: </vt:lpstr>
      <vt:lpstr>Требования, предъявляемые к речи педагога: </vt:lpstr>
      <vt:lpstr>Слайд 27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63</cp:revision>
  <dcterms:created xsi:type="dcterms:W3CDTF">2017-01-31T07:35:07Z</dcterms:created>
  <dcterms:modified xsi:type="dcterms:W3CDTF">2017-11-23T00:59:41Z</dcterms:modified>
</cp:coreProperties>
</file>