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5" r:id="rId7"/>
    <p:sldId id="272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6" r:id="rId18"/>
    <p:sldId id="271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0C5BD08-89AD-40BE-8462-ECE1E654F70C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AEF707-F427-4A74-9A91-1B0F9125C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32183-ABF2-46CE-BCAB-C031F05A627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B27C9-F0BD-4628-AF8F-C60F7F10C78B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4E11B-E923-4D96-B6A1-F14A180274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46DC4-9100-49BD-B495-A1D6CA5B6DC7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FB43D-7079-4E77-B3EB-309C0E0E8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AC786-D1D5-4043-BE42-58E481E0E0A4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9881C-C852-41CA-9C65-C9BFCD7725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DD765-297E-4C6C-AD3C-F72A6331A9C3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C7CC7-40FD-4517-A753-91DC272C7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98F7-E644-4DB5-93FB-C089FEA385F1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77D0D-61EC-4DB7-9B6C-55165B64E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23334-E244-481A-AD73-9AE95612DFE1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A0CBD-B194-4CE1-8C82-3F70E48DA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AD341-E2B4-4350-A447-1AA189311498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39024-015B-4B93-BEAD-08693BD04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290BF-7DE7-4136-AE46-CB44E1005267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C88F9-3850-45D5-9499-AE8B4B711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BF93-ACA6-4E77-9754-B02E603E8ECA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A711-FEB9-4ACD-A2A7-4BEF5431A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25306-67F2-4025-9957-E6B5C3416056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85FFF-21B1-4847-A8EE-0D52092E12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D4B9D-C8ED-40B8-8F24-6EB6AB85E33C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41D4-54B6-4D5D-B31F-E5C332755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7F0569-3B22-42AA-B9F8-136536CE884A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079189-FFD4-4CD5-A379-28EF5016C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98" r:id="rId9"/>
    <p:sldLayoutId id="2147483689" r:id="rId10"/>
    <p:sldLayoutId id="2147483688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tiff"/><Relationship Id="rId5" Type="http://schemas.openxmlformats.org/officeDocument/2006/relationships/image" Target="../media/image5.png"/><Relationship Id="rId10" Type="http://schemas.openxmlformats.org/officeDocument/2006/relationships/image" Target="../media/image10.tif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rmandetsad.ucoz.ru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3" y="4279900"/>
            <a:ext cx="4643437" cy="1654175"/>
          </a:xfrm>
        </p:spPr>
        <p:txBody>
          <a:bodyPr/>
          <a:lstStyle/>
          <a:p>
            <a:pPr eaLnBrk="1" hangingPunct="1"/>
            <a:r>
              <a:rPr lang="ru-RU" smtClean="0"/>
              <a:t>Воспитатель</a:t>
            </a:r>
          </a:p>
          <a:p>
            <a:pPr eaLnBrk="1" hangingPunct="1"/>
            <a:r>
              <a:rPr lang="ru-RU" smtClean="0"/>
              <a:t>МКДОУ «Детский сад «Пушинка»</a:t>
            </a:r>
          </a:p>
          <a:p>
            <a:pPr eaLnBrk="1" hangingPunct="1"/>
            <a:r>
              <a:rPr lang="ru-RU" smtClean="0"/>
              <a:t>п. Армань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34340"/>
            <a:ext cx="5724128" cy="27363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/>
              <a:t>Кириченко</a:t>
            </a:r>
            <a:br>
              <a:rPr lang="ru-RU" dirty="0" smtClean="0"/>
            </a:br>
            <a:r>
              <a:rPr lang="ru-RU" dirty="0" smtClean="0"/>
              <a:t>Марина</a:t>
            </a:r>
            <a:br>
              <a:rPr lang="ru-RU" dirty="0" smtClean="0"/>
            </a:br>
            <a:r>
              <a:rPr lang="ru-RU" dirty="0" smtClean="0"/>
              <a:t>Владимировна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1700808"/>
            <a:ext cx="3995936" cy="5157192"/>
          </a:xfrm>
          <a:prstGeom prst="rect">
            <a:avLst/>
          </a:prstGeom>
          <a:effectLst>
            <a:glow rad="127000">
              <a:schemeClr val="bg2">
                <a:lumMod val="75000"/>
              </a:schemeClr>
            </a:glow>
            <a:innerShdw blurRad="63500" dist="50800" dir="13500000">
              <a:prstClr val="black">
                <a:alpha val="50000"/>
              </a:prstClr>
            </a:innerShdw>
            <a:softEdge rad="1524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2565400"/>
            <a:ext cx="3419475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2565400"/>
            <a:ext cx="3024187" cy="41005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188913"/>
            <a:ext cx="50403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72722" y="4473137"/>
            <a:ext cx="365154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Центр «Познание»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81953" y="476672"/>
            <a:ext cx="2018031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82 игры для ознакомления с окружающим и развития логического мышления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2984" y="338172"/>
            <a:ext cx="1878736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54 игры для развития речи и подготовки к обучению грамоте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491880"/>
            <a:ext cx="4822175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/>
              <a:t>Игровой центр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4221163"/>
            <a:ext cx="3959225" cy="24479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221163"/>
            <a:ext cx="43195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28600"/>
            <a:ext cx="7596187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8113" t="9323" r="6567"/>
          <a:stretch>
            <a:fillRect/>
          </a:stretch>
        </p:blipFill>
        <p:spPr>
          <a:xfrm>
            <a:off x="323850" y="265113"/>
            <a:ext cx="4446588" cy="315118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2100263"/>
            <a:ext cx="4086225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9848" t="4767" r="5608" b="3622"/>
          <a:stretch>
            <a:fillRect/>
          </a:stretch>
        </p:blipFill>
        <p:spPr bwMode="auto">
          <a:xfrm>
            <a:off x="4427538" y="3500438"/>
            <a:ext cx="4392612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21900" y="358398"/>
            <a:ext cx="215956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Книжный центр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00011" y="2100263"/>
            <a:ext cx="26677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Офтальмотренажер</a:t>
            </a:r>
            <a:endParaRPr lang="ru-RU" sz="2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5373216"/>
            <a:ext cx="256690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Центр уединения и психологической разгрузки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1177" y="4016718"/>
            <a:ext cx="6934174" cy="902619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/>
              <a:t>В МКДОУ «Детский сад «Пушинка» я работаю третий учебный год и уже вполне можно говорить о результативности моей работы. Главным показателем эффективности работы воспитателя является сохранность здоровья детей, выражаемая в уровне заболеваемости.</a:t>
            </a:r>
            <a:endParaRPr lang="ru-RU" sz="2000" dirty="0"/>
          </a:p>
        </p:txBody>
      </p:sp>
      <p:graphicFrame>
        <p:nvGraphicFramePr>
          <p:cNvPr id="29698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1092200" y="681038"/>
          <a:ext cx="6502400" cy="3576637"/>
        </p:xfrm>
        <a:graphic>
          <a:graphicData uri="http://schemas.openxmlformats.org/presentationml/2006/ole">
            <p:oleObj spid="_x0000_s29698" r:id="rId3" imgW="6504996" imgH="3572566" progId="Excel.Chart.8">
              <p:embed/>
            </p:oleObj>
          </a:graphicData>
        </a:graphic>
      </p:graphicFrame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247900" y="6256338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979613" y="5949950"/>
            <a:ext cx="6264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 июня 2014 года переведена на должность заведующего МКДОУ «Детский сад «Пушинка» п. Армань.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372168"/>
            <a:ext cx="7848871" cy="1793136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/>
              <a:t>Количество детей (в %) показавших в результате мониторинга высокий уровень развития  по основным направлениям </a:t>
            </a:r>
            <a:endParaRPr lang="ru-RU" sz="2800" dirty="0"/>
          </a:p>
        </p:txBody>
      </p:sp>
      <p:graphicFrame>
        <p:nvGraphicFramePr>
          <p:cNvPr id="30722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1092200" y="681038"/>
          <a:ext cx="6502400" cy="3576637"/>
        </p:xfrm>
        <a:graphic>
          <a:graphicData uri="http://schemas.openxmlformats.org/presentationml/2006/ole">
            <p:oleObj spid="_x0000_s30722" r:id="rId3" imgW="6504996" imgH="357256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850" y="476250"/>
            <a:ext cx="8424863" cy="3730625"/>
          </a:xfrm>
        </p:spPr>
        <p:txBody>
          <a:bodyPr rtlCol="0">
            <a:normAutofit/>
          </a:bodyPr>
          <a:lstStyle/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важным для эффективной организации образовательной деятельности является взаимодействие с родителями.</a:t>
            </a:r>
          </a:p>
          <a:p>
            <a:pPr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ежедневной работе я стараюсь презентовать родителям 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положительный образ ребенка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его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благодаря чему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нас складываются доброжелательные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отношения с установкой на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сотрудничество.</a:t>
            </a:r>
          </a:p>
          <a:p>
            <a:pPr indent="-18288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 активно принимают участие в выставках, конкурсах и наших праздниках.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174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0425" y="2276475"/>
            <a:ext cx="43561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708275"/>
            <a:ext cx="3167062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635896" y="5797359"/>
            <a:ext cx="29209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В выставке, посвященной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олимпиаде в Сочи,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приняли участие 15 семей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74399" y="4817977"/>
            <a:ext cx="569583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В конкурсе поделок «Здравствуй, здравствуй Новый год 2014! приняли участие 29 поделок, 10 из них поехали на районный конкурс.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805264"/>
            <a:ext cx="7622232" cy="641008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/>
              <a:t>На наших праздниках всегда аншлаг!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25722" t="10114" r="25826" b="29887"/>
          <a:stretch>
            <a:fillRect/>
          </a:stretch>
        </p:blipFill>
        <p:spPr bwMode="auto">
          <a:xfrm>
            <a:off x="5148263" y="188913"/>
            <a:ext cx="358298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38893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2924175"/>
            <a:ext cx="345598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960688"/>
            <a:ext cx="36845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4372168"/>
            <a:ext cx="2520280" cy="2153176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000" dirty="0" smtClean="0"/>
              <a:t>Хорошее настроение детям нужно не только на официальных праздниках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765175"/>
            <a:ext cx="5211763" cy="3475038"/>
          </a:xfrm>
        </p:spPr>
      </p:pic>
      <p:pic>
        <p:nvPicPr>
          <p:cNvPr id="6" name="Рисунок 5" descr="Кириченко о себе - Microsoft PowerPoint"/>
          <p:cNvPicPr>
            <a:picLocks noChangeAspect="1"/>
          </p:cNvPicPr>
          <p:nvPr/>
        </p:nvPicPr>
        <p:blipFill>
          <a:blip r:embed="rId3"/>
          <a:srcRect l="32939" t="35753" r="45187" b="42877"/>
          <a:stretch>
            <a:fillRect/>
          </a:stretch>
        </p:blipFill>
        <p:spPr bwMode="auto">
          <a:xfrm>
            <a:off x="6588125" y="188913"/>
            <a:ext cx="24479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88913"/>
            <a:ext cx="25193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t="11588" r="15952"/>
          <a:stretch>
            <a:fillRect/>
          </a:stretch>
        </p:blipFill>
        <p:spPr bwMode="auto">
          <a:xfrm>
            <a:off x="107950" y="3860800"/>
            <a:ext cx="25193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1488" y="3860800"/>
            <a:ext cx="2214562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 rtlCol="0">
            <a:normAutofit/>
          </a:bodyPr>
          <a:lstStyle/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Приезжайте в гости, 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мы будем рады!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481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2276475"/>
            <a:ext cx="81597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94" name="Group 34"/>
          <p:cNvGraphicFramePr>
            <a:graphicFrameLocks noGrp="1"/>
          </p:cNvGraphicFramePr>
          <p:nvPr>
            <p:ph sz="quarter" idx="13"/>
          </p:nvPr>
        </p:nvGraphicFramePr>
        <p:xfrm>
          <a:off x="1143000" y="731838"/>
          <a:ext cx="6400800" cy="5465762"/>
        </p:xfrm>
        <a:graphic>
          <a:graphicData uri="http://schemas.openxmlformats.org/drawingml/2006/table">
            <a:tbl>
              <a:tblPr/>
              <a:tblGrid>
                <a:gridCol w="4076700"/>
                <a:gridCol w="23241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Возраст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 4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 года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Образование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Высшее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ВУЗ, год окончания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Шадринский государственный педагогический институт, 1994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Специальность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Педагогика и психология (дошкольная)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Педагогический стаж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Квалификационная категория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Высшая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Тип темперамента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Сангвиник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725144"/>
            <a:ext cx="7550224" cy="1512168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/>
              <a:t>Девиз по жизни: Каторга не там где работают киркой, а там, где удары кирки лишены смысла» (Антуан де Сент-Экзюпери)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4213" y="476250"/>
            <a:ext cx="7920037" cy="3730625"/>
          </a:xfrm>
        </p:spPr>
        <p:txBody>
          <a:bodyPr rtlCol="0">
            <a:noAutofit/>
          </a:bodyPr>
          <a:lstStyle/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Педагогическое кредо: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Ребенок подобен драгоценному музыкальному инструменту с которым нужно обращаться бережно и умело, защищая от физических повреждений и чутко регулировать натяжение струн души, чтобы однажды зазвучала волшебная мелодия, а не какофония звуков»</a:t>
            </a:r>
            <a:endParaRPr lang="ru-RU" sz="2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517232"/>
            <a:ext cx="6512511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/>
              <a:t>Вехи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188" y="333375"/>
            <a:ext cx="8137525" cy="5327650"/>
          </a:xfrm>
        </p:spPr>
        <p:txBody>
          <a:bodyPr rtlCol="0">
            <a:normAutofit fontScale="70000" lnSpcReduction="20000"/>
          </a:bodyPr>
          <a:lstStyle/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раз я пришла в детский сад в возрасте 9 месяцев.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Впервые сказала, что стану воспитателем, на выпускном в детском саду.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Оформила первую подписку на журнал «Дошкольное воспитание» с первой зарплаты после 7 класса.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Школу окончила с золотой медалью и увлекаясь медициной, не мысля себя без музыки, поступила на дошкольный факультет (конкурс на поступление был 9 человек на место), решив, что в детском саду можно сочетать все мои увлечения.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Институтское увлечение психологией  до 2001 года определяло выбор работы и послужило причиной получения второго образования.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Младшая дочь никак  не могла  адаптироваться в детском саду и я поняла, что воспитатель это профессия без которой невозможно функционирование страны! Невозможно качественно работать, если думаешь только о том, что твоему ребенку плохо в детском саду или о том, что малыш снова заболел… Так у меня появились мои 24 ребенка. (Дружеские отношения мы поддерживаем до сего дня.)  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 работы в детском саду многому меня научили: принимать детей такими, какие они есть, быть терпимей к  ошибкам других, но требовательней к самой себе, а самое главное – бережнее относиться к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моим детям.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Выпустив  детей в школу я по личным причинам была вынуждена вернуться в родной город, что дало мне возможность попробовать себя в должности старшего воспитателя. Опыт удался и 2  учебных года мне было доверено руководство методическим объединением старших воспитателей  ДОУ г. Шадринска.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Старшая дочь поступила в университет и пришло понимание,  что  зарплаты в 12 тысяч рублей  катастрофически не хватает… После непродолжительных поисков вариантов  мы с  младшей дочерью приехали в п. Армань. И я не перестаю повторять, что лучше сменить место жительства, чем уйти из профессии, ставшей  частью души. </a:t>
            </a:r>
          </a:p>
          <a:p>
            <a:pPr marL="45720" indent="0" algn="just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каждый может похвастаться тем, что работает мамой у 20 детей. </a:t>
            </a:r>
            <a:endParaRPr lang="ru-RU" sz="23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0769" y="226309"/>
            <a:ext cx="338906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В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нимательная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0858" y="872639"/>
            <a:ext cx="330571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О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бязательная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5794" y="1552228"/>
            <a:ext cx="1848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Смелая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8628" y="2198559"/>
            <a:ext cx="278794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/>
                <a:solidFill>
                  <a:srgbClr val="C00000"/>
                </a:solidFill>
                <a:latin typeface="+mn-lt"/>
              </a:rPr>
              <a:t>П</a:t>
            </a:r>
            <a:r>
              <a:rPr lang="ru-RU" sz="3600" b="1" dirty="0">
                <a:ln/>
                <a:solidFill>
                  <a:schemeClr val="accent3"/>
                </a:solidFill>
                <a:latin typeface="+mn-lt"/>
              </a:rPr>
              <a:t>озитивная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57512" y="2741009"/>
            <a:ext cx="38555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И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нтеллегентная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08749" y="3387340"/>
            <a:ext cx="28568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Т</a:t>
            </a:r>
            <a:r>
              <a: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ворческая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40759" y="3990219"/>
            <a:ext cx="226376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А</a:t>
            </a:r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ктивная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05059" y="5071328"/>
            <a:ext cx="67681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Е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ще очень трудолюбивая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47792" y="4582869"/>
            <a:ext cx="306526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Талантливая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97161" y="5650599"/>
            <a:ext cx="373692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Л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юбящая детей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04246" y="6151643"/>
            <a:ext cx="63129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Ь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 –мягкая, когда нужно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75941" y="952063"/>
            <a:ext cx="97334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0779" y="5437498"/>
            <a:ext cx="6512511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/>
              <a:t>Мои достижения</a:t>
            </a:r>
            <a:endParaRPr lang="ru-RU" dirty="0"/>
          </a:p>
        </p:txBody>
      </p:sp>
      <p:pic>
        <p:nvPicPr>
          <p:cNvPr id="4" name="Объект 3" descr="11Untitled.FR11.pdf - Adobe Reader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39958" t="31567" r="37349" b="20192"/>
          <a:stretch>
            <a:fillRect/>
          </a:stretch>
        </p:blipFill>
        <p:spPr>
          <a:xfrm>
            <a:off x="107950" y="115888"/>
            <a:ext cx="2105025" cy="2909887"/>
          </a:xfrm>
        </p:spPr>
      </p:pic>
      <p:pic>
        <p:nvPicPr>
          <p:cNvPr id="5" name="Рисунок 4" descr="12Untitled.FR11.pdf - Adobe Reader"/>
          <p:cNvPicPr>
            <a:picLocks noChangeAspect="1"/>
          </p:cNvPicPr>
          <p:nvPr/>
        </p:nvPicPr>
        <p:blipFill>
          <a:blip r:embed="rId3"/>
          <a:srcRect l="39546" t="31126" r="37424" b="20242"/>
          <a:stretch>
            <a:fillRect/>
          </a:stretch>
        </p:blipFill>
        <p:spPr bwMode="auto">
          <a:xfrm>
            <a:off x="2916238" y="115888"/>
            <a:ext cx="2105025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благUntitled.FR11.pdf - Adobe Reader"/>
          <p:cNvPicPr>
            <a:picLocks noChangeAspect="1"/>
          </p:cNvPicPr>
          <p:nvPr/>
        </p:nvPicPr>
        <p:blipFill>
          <a:blip r:embed="rId4"/>
          <a:srcRect l="39545" t="31126" r="37514" b="20010"/>
          <a:stretch>
            <a:fillRect/>
          </a:stretch>
        </p:blipFill>
        <p:spPr bwMode="auto">
          <a:xfrm>
            <a:off x="6659563" y="142875"/>
            <a:ext cx="20986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гр2Untitled.FR11.pdf - Adobe Reader"/>
          <p:cNvPicPr>
            <a:picLocks noChangeAspect="1"/>
          </p:cNvPicPr>
          <p:nvPr/>
        </p:nvPicPr>
        <p:blipFill>
          <a:blip r:embed="rId5"/>
          <a:srcRect l="39456" t="31126" r="37514" b="20010"/>
          <a:stretch>
            <a:fillRect/>
          </a:stretch>
        </p:blipFill>
        <p:spPr bwMode="auto">
          <a:xfrm>
            <a:off x="4643438" y="482600"/>
            <a:ext cx="2106612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Untitled.FR13.pdf - Adobe Reader"/>
          <p:cNvPicPr>
            <a:picLocks noChangeAspect="1"/>
          </p:cNvPicPr>
          <p:nvPr/>
        </p:nvPicPr>
        <p:blipFill>
          <a:blip r:embed="rId6"/>
          <a:srcRect l="39546" t="31126" r="37424" b="20242"/>
          <a:stretch>
            <a:fillRect/>
          </a:stretch>
        </p:blipFill>
        <p:spPr bwMode="auto">
          <a:xfrm>
            <a:off x="28575" y="3860800"/>
            <a:ext cx="2105025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листUntitled.FR11.pdf - Adobe Reader"/>
          <p:cNvPicPr>
            <a:picLocks noChangeAspect="1"/>
          </p:cNvPicPr>
          <p:nvPr/>
        </p:nvPicPr>
        <p:blipFill>
          <a:blip r:embed="rId7"/>
          <a:srcRect l="39545" t="31357" r="37862" b="20473"/>
          <a:stretch>
            <a:fillRect/>
          </a:stretch>
        </p:blipFill>
        <p:spPr bwMode="auto">
          <a:xfrm>
            <a:off x="1217613" y="482600"/>
            <a:ext cx="20669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благодарность шадринск.pdf - Adobe Reader"/>
          <p:cNvPicPr>
            <a:picLocks noChangeAspect="1"/>
          </p:cNvPicPr>
          <p:nvPr/>
        </p:nvPicPr>
        <p:blipFill>
          <a:blip r:embed="rId8"/>
          <a:srcRect l="39456" t="50000" r="37514"/>
          <a:stretch>
            <a:fillRect/>
          </a:stretch>
        </p:blipFill>
        <p:spPr bwMode="auto">
          <a:xfrm>
            <a:off x="7037388" y="996950"/>
            <a:ext cx="2106612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грUntitled.FR11.pdf - Adobe Reader"/>
          <p:cNvPicPr>
            <a:picLocks noChangeAspect="1"/>
          </p:cNvPicPr>
          <p:nvPr/>
        </p:nvPicPr>
        <p:blipFill>
          <a:blip r:embed="rId9"/>
          <a:srcRect l="39545" t="31357" r="37514" b="20473"/>
          <a:stretch>
            <a:fillRect/>
          </a:stretch>
        </p:blipFill>
        <p:spPr bwMode="auto">
          <a:xfrm>
            <a:off x="5654675" y="1196975"/>
            <a:ext cx="2097088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4663" y="1484313"/>
            <a:ext cx="213518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79725" y="1855788"/>
            <a:ext cx="2095500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47813" y="2365375"/>
            <a:ext cx="20955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sz="quarter" idx="13"/>
          </p:nvPr>
        </p:nvSpPr>
        <p:spPr>
          <a:xfrm>
            <a:off x="296863" y="333375"/>
            <a:ext cx="6400800" cy="3473450"/>
          </a:xfrm>
        </p:spPr>
        <p:txBody>
          <a:bodyPr/>
          <a:lstStyle/>
          <a:p>
            <a:pPr eaLnBrk="1" hangingPunct="1"/>
            <a:r>
              <a:rPr lang="ru-RU" sz="1400" smtClean="0"/>
              <a:t>Начиная с 2010 года на просторах сети Интернет выложены и активно распространяются 43 авторских материала.</a:t>
            </a:r>
          </a:p>
          <a:p>
            <a:pPr eaLnBrk="1" hangingPunct="1"/>
            <a:r>
              <a:rPr lang="ru-RU" sz="1400" smtClean="0"/>
              <a:t> В январе 2013г. самостоятельно создала и являюсь администратором официального сайта МКДОУ «Детский сад «Пушинка». По состоянию на 10.02.2013г. На сайте МКДОУ по адресу:  </a:t>
            </a:r>
            <a:r>
              <a:rPr lang="en-US" sz="1400" smtClean="0">
                <a:hlinkClick r:id="rId3"/>
              </a:rPr>
              <a:t>http://armandetsad.ucoz.ru</a:t>
            </a:r>
            <a:r>
              <a:rPr lang="ru-RU" sz="1400" smtClean="0"/>
              <a:t> размещено 44 материала о деятельности ДОУ и 146 фотографий.</a:t>
            </a:r>
            <a:endParaRPr lang="ru-RU" sz="1400" smtClean="0">
              <a:latin typeface="Arial" charset="0"/>
            </a:endParaRPr>
          </a:p>
          <a:p>
            <a:pPr eaLnBrk="1" hangingPunct="1"/>
            <a:r>
              <a:rPr lang="ru-RU" sz="1400" smtClean="0">
                <a:latin typeface="Arial" charset="0"/>
              </a:rPr>
              <a:t>В апреле 2017 года официальный сайт перенесен на </a:t>
            </a:r>
            <a:r>
              <a:rPr lang="ru-RU" sz="1800" smtClean="0">
                <a:latin typeface="Arial" charset="0"/>
              </a:rPr>
              <a:t>https://arman.tvoysadik.ru/</a:t>
            </a:r>
            <a:endParaRPr lang="ru-RU" sz="1400" smtClean="0">
              <a:latin typeface="Arial" charset="0"/>
            </a:endParaRPr>
          </a:p>
          <a:p>
            <a:pPr eaLnBrk="1" hangingPunct="1"/>
            <a:r>
              <a:rPr lang="ru-RU" sz="1400" smtClean="0"/>
              <a:t>Методические разработки и материалы из опыта систематически размещаются в межвузовских сборниках и материалах конференций ШГПИ и МГГУ им.Шолохова. Последняя статья «Организация работы по развитию мелкой моторики рук детей в разновозрастной группе малокомплектного детского сада» вышла в декабре 2013г. В сборнике материалов IV МЕЖДУНАРОДНОЙ ЗАОЧНАЯ НАУЧНО-ПРАКТИЧЕСКАЯ КОНФЕРЕНЦИЯ «ПЕДАГОГИЧЕСКОЕ ОБРАЗОВАНИЕ: ТРАДИЦИИ, ИННОВАЦИИ, ПОИСКИ, ПЕРСПЕКТИВЫ» .</a:t>
            </a:r>
          </a:p>
        </p:txBody>
      </p:sp>
      <p:pic>
        <p:nvPicPr>
          <p:cNvPr id="4" name="Рисунок 3" descr="Мои выложенные файлы - Opera"/>
          <p:cNvPicPr>
            <a:picLocks noChangeAspect="1"/>
          </p:cNvPicPr>
          <p:nvPr/>
        </p:nvPicPr>
        <p:blipFill>
          <a:blip r:embed="rId4"/>
          <a:srcRect l="17424" t="6725" r="1970" b="2522"/>
          <a:stretch>
            <a:fillRect/>
          </a:stretch>
        </p:blipFill>
        <p:spPr bwMode="auto">
          <a:xfrm>
            <a:off x="900113" y="4149725"/>
            <a:ext cx="5184775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ertifikat_portfolio.pdf (ЗАЩИТА) - Adobe Reader"/>
          <p:cNvPicPr>
            <a:picLocks noChangeAspect="1"/>
          </p:cNvPicPr>
          <p:nvPr/>
        </p:nvPicPr>
        <p:blipFill>
          <a:blip r:embed="rId5"/>
          <a:srcRect l="39848" t="31589" r="38031" b="19910"/>
          <a:stretch>
            <a:fillRect/>
          </a:stretch>
        </p:blipFill>
        <p:spPr bwMode="auto">
          <a:xfrm>
            <a:off x="7127875" y="4040188"/>
            <a:ext cx="2022475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sertifikat_site.pdf (ЗАЩИТА) - Adobe Reader"/>
          <p:cNvPicPr>
            <a:picLocks noChangeAspect="1"/>
          </p:cNvPicPr>
          <p:nvPr/>
        </p:nvPicPr>
        <p:blipFill>
          <a:blip r:embed="rId6"/>
          <a:srcRect l="40150" t="31821" r="37727" b="19910"/>
          <a:stretch>
            <a:fillRect/>
          </a:stretch>
        </p:blipFill>
        <p:spPr bwMode="auto">
          <a:xfrm>
            <a:off x="6948488" y="115888"/>
            <a:ext cx="20224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9125" y="1493838"/>
            <a:ext cx="2092325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512511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/>
              <a:t>Добро пожаловать</a:t>
            </a:r>
            <a:endParaRPr lang="ru-RU" dirty="0"/>
          </a:p>
        </p:txBody>
      </p:sp>
      <p:sp>
        <p:nvSpPr>
          <p:cNvPr id="23554" name="Объект 4"/>
          <p:cNvSpPr>
            <a:spLocks noGrp="1"/>
          </p:cNvSpPr>
          <p:nvPr>
            <p:ph sz="quarter" idx="13"/>
          </p:nvPr>
        </p:nvSpPr>
        <p:spPr>
          <a:xfrm>
            <a:off x="1143000" y="5516563"/>
            <a:ext cx="7461250" cy="792162"/>
          </a:xfrm>
        </p:spPr>
        <p:txBody>
          <a:bodyPr/>
          <a:lstStyle/>
          <a:p>
            <a:pPr eaLnBrk="1" hangingPunct="1"/>
            <a:r>
              <a:rPr lang="ru-RU" smtClean="0"/>
              <a:t>Такой видят мою группу все кто к нам приходит. </a:t>
            </a:r>
            <a:r>
              <a:rPr lang="ru-RU" sz="1600" smtClean="0"/>
              <a:t>(Шторы я шила сама)</a:t>
            </a:r>
          </a:p>
        </p:txBody>
      </p:sp>
      <p:pic>
        <p:nvPicPr>
          <p:cNvPr id="2355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08050"/>
            <a:ext cx="7993063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08912" cy="108012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/>
              <a:t>Рассмотрим подробнее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6227763" y="188913"/>
            <a:ext cx="2592387" cy="36718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26654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1511300"/>
            <a:ext cx="26638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228184" y="4011458"/>
            <a:ext cx="2678418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Развернутая сюжетно-ролевая игра «Магазин»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188641"/>
            <a:ext cx="267841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Центр самостоятельной музыкальной деятельности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9798" y="4157465"/>
            <a:ext cx="267841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Центр самостоятельной художественной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629</TotalTime>
  <Words>528</Words>
  <Application>Microsoft Office PowerPoint</Application>
  <PresentationFormat>Экран (4:3)</PresentationFormat>
  <Paragraphs>41</Paragraphs>
  <Slides>18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Trebuchet MS</vt:lpstr>
      <vt:lpstr>Georgia</vt:lpstr>
      <vt:lpstr>Calibri</vt:lpstr>
      <vt:lpstr>Times New Roman</vt:lpstr>
      <vt:lpstr>Wingdings</vt:lpstr>
      <vt:lpstr>Воздушный поток</vt:lpstr>
      <vt:lpstr>Воздушный поток</vt:lpstr>
      <vt:lpstr>Воздушный поток</vt:lpstr>
      <vt:lpstr>Воздушный поток</vt:lpstr>
      <vt:lpstr>Диаграмма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Кириченко Марина Владимировна</dc:title>
  <dc:creator>user</dc:creator>
  <cp:lastModifiedBy>user</cp:lastModifiedBy>
  <cp:revision>47</cp:revision>
  <dcterms:created xsi:type="dcterms:W3CDTF">2014-02-09T08:10:01Z</dcterms:created>
  <dcterms:modified xsi:type="dcterms:W3CDTF">2017-11-13T03:47:51Z</dcterms:modified>
</cp:coreProperties>
</file>