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0"/>
  </p:handoutMasterIdLst>
  <p:sldIdLst>
    <p:sldId id="256" r:id="rId2"/>
    <p:sldId id="285" r:id="rId3"/>
    <p:sldId id="286" r:id="rId4"/>
    <p:sldId id="287" r:id="rId5"/>
    <p:sldId id="275" r:id="rId6"/>
    <p:sldId id="257" r:id="rId7"/>
    <p:sldId id="263" r:id="rId8"/>
    <p:sldId id="276" r:id="rId9"/>
    <p:sldId id="264" r:id="rId10"/>
    <p:sldId id="265" r:id="rId11"/>
    <p:sldId id="267" r:id="rId12"/>
    <p:sldId id="266" r:id="rId13"/>
    <p:sldId id="258" r:id="rId14"/>
    <p:sldId id="260" r:id="rId15"/>
    <p:sldId id="268" r:id="rId16"/>
    <p:sldId id="271" r:id="rId17"/>
    <p:sldId id="272" r:id="rId18"/>
    <p:sldId id="273" r:id="rId19"/>
    <p:sldId id="269" r:id="rId20"/>
    <p:sldId id="281" r:id="rId21"/>
    <p:sldId id="282" r:id="rId22"/>
    <p:sldId id="270" r:id="rId23"/>
    <p:sldId id="283" r:id="rId24"/>
    <p:sldId id="277" r:id="rId25"/>
    <p:sldId id="278" r:id="rId26"/>
    <p:sldId id="279" r:id="rId27"/>
    <p:sldId id="280" r:id="rId28"/>
    <p:sldId id="274" r:id="rId29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4B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-33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fld id="{879125CB-C056-4AB9-9137-276C820614AE}" type="datetimeFigureOut">
              <a:rPr lang="ru-RU"/>
              <a:pPr/>
              <a:t>23.11.2017</a:t>
            </a:fld>
            <a:endParaRPr lang="ru-RU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fld id="{54822541-52E2-4EAD-BA79-A70B82ECE9D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0 w 372"/>
              <a:gd name="T1" fmla="*/ 0 h 166"/>
              <a:gd name="T2" fmla="*/ 372 w 372"/>
              <a:gd name="T3" fmla="*/ 166 h 166"/>
            </a:gdLst>
            <a:ahLst/>
            <a:cxnLst>
              <a:cxn ang="0">
                <a:pos x="287" y="166"/>
              </a:cxn>
              <a:cxn ang="0">
                <a:pos x="293" y="164"/>
              </a:cxn>
              <a:cxn ang="0">
                <a:pos x="294" y="163"/>
              </a:cxn>
              <a:cxn ang="0">
                <a:pos x="370" y="87"/>
              </a:cxn>
              <a:cxn ang="0">
                <a:pos x="370" y="78"/>
              </a:cxn>
              <a:cxn ang="0">
                <a:pos x="294" y="3"/>
              </a:cxn>
              <a:cxn ang="0">
                <a:pos x="293" y="2"/>
              </a:cxn>
              <a:cxn ang="0">
                <a:pos x="287" y="0"/>
              </a:cxn>
              <a:cxn ang="0">
                <a:pos x="0" y="0"/>
              </a:cxn>
              <a:cxn ang="0">
                <a:pos x="0" y="166"/>
              </a:cxn>
              <a:cxn ang="0">
                <a:pos x="287" y="166"/>
              </a:cxn>
            </a:cxnLst>
            <a:rect l="T0" t="T1" r="T2" b="T3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3133D-5AC7-4829-A1A0-F15DC91207F4}" type="datetimeFigureOut">
              <a:rPr lang="en-US"/>
              <a:pPr>
                <a:defRPr/>
              </a:pPr>
              <a:t>11/23/2017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99738-01CB-4FD6-B5F8-562ABA67A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89129-1C4E-4C9F-AA5D-734BC04D803D}" type="datetimeFigureOut">
              <a:rPr lang="en-US"/>
              <a:pPr>
                <a:defRPr/>
              </a:pPr>
              <a:t>11/23/2017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8C4DD-FF05-43A0-B0D4-C18D53FD1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13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1B03A-C218-44A1-B724-D4640502C021}" type="datetimeFigureOut">
              <a:rPr lang="en-US"/>
              <a:pPr>
                <a:defRPr/>
              </a:pPr>
              <a:t>11/23/2017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7CACE-A474-4B5E-9B59-1E95CB057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70F6-813F-4336-B3F9-C48B5AC58653}" type="datetimeFigureOut">
              <a:rPr lang="en-US"/>
              <a:pPr>
                <a:defRPr/>
              </a:pPr>
              <a:t>11/23/2017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523C6-D23C-4C98-B659-DCF1D5A01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16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AD15D-4C62-42E8-8360-C2B9A7AD1AF1}" type="datetimeFigureOut">
              <a:rPr lang="en-US"/>
              <a:pPr>
                <a:defRPr/>
              </a:pPr>
              <a:t>11/23/2017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0D740-7A48-4E6C-B052-7E5AE9800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A802E-4E67-4010-A55D-F0D413EC3654}" type="datetimeFigureOut">
              <a:rPr lang="en-US"/>
              <a:pPr>
                <a:defRPr/>
              </a:pPr>
              <a:t>11/23/2017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3EBA6-46A8-4F9A-9190-7CD0FAA96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FEE51-3536-42B9-B3C0-43148ABFE7F7}" type="datetimeFigureOut">
              <a:rPr lang="en-US"/>
              <a:pPr>
                <a:defRPr/>
              </a:pPr>
              <a:t>11/23/2017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3DA0-64B3-4C5C-ABFD-925763BC6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07CE8-6EBF-418D-9D86-D8B5900A9762}" type="datetimeFigureOut">
              <a:rPr lang="en-US"/>
              <a:pPr>
                <a:defRPr/>
              </a:pPr>
              <a:t>11/23/2017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1805F-32E2-45BF-B627-2A1658AC4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91625-FACA-437D-A370-5F198D9AA95E}" type="datetimeFigureOut">
              <a:rPr lang="en-US"/>
              <a:pPr>
                <a:defRPr/>
              </a:pPr>
              <a:t>11/23/2017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2DF00-0F9E-4B12-BFDF-54B52A234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7D6B9-2BAF-4FA7-8353-3EF5BDC51064}" type="datetimeFigureOut">
              <a:rPr lang="en-US"/>
              <a:pPr>
                <a:defRPr/>
              </a:pPr>
              <a:t>11/23/2017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B089A-D591-4BE9-955D-D10449598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6D797-C149-4B45-AD87-2FEE8CED0CEC}" type="datetimeFigureOut">
              <a:rPr lang="en-US"/>
              <a:pPr>
                <a:defRPr/>
              </a:pPr>
              <a:t>11/23/2017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1F8AF-EAFB-40A9-9F6E-EC41D8D11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4CB74-8C36-406E-BC2E-BAA1C555653A}" type="datetimeFigureOut">
              <a:rPr lang="en-US"/>
              <a:pPr>
                <a:defRPr/>
              </a:pPr>
              <a:t>11/23/2017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B148B-7021-4040-B009-B9B3459AD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43E7B-43A9-4EFF-8D26-705D743C638B}" type="datetimeFigureOut">
              <a:rPr lang="en-US"/>
              <a:pPr>
                <a:defRPr/>
              </a:pPr>
              <a:t>11/23/2017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5B546-04B7-40F0-9EBD-5A9D22735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1B2E2-BE0C-4F1E-8A75-03B1B22F6586}" type="datetimeFigureOut">
              <a:rPr lang="en-US"/>
              <a:pPr>
                <a:defRPr/>
              </a:pPr>
              <a:t>11/23/2017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DA5B3-CDC4-4120-8646-CB86B35E4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0D96B-C8BD-4140-BC78-18FA34F5AC93}" type="datetimeFigureOut">
              <a:rPr lang="en-US"/>
              <a:pPr>
                <a:defRPr/>
              </a:pPr>
              <a:t>11/23/2017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9200A-8242-4FA8-8A03-C81D95025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ABB00-568E-4A83-9385-7F06555F23E5}" type="datetimeFigureOut">
              <a:rPr lang="en-US"/>
              <a:pPr>
                <a:defRPr/>
              </a:pPr>
              <a:t>11/23/2017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70951-900C-4758-A071-0B37E9093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CC133E-9D73-462F-9FB4-A61EEFC5165A}" type="datetimeFigureOut">
              <a:rPr lang="en-US"/>
              <a:pPr>
                <a:defRPr/>
              </a:pPr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dirty="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BEAEF7C1-8B6F-480A-82D9-2CAA42B79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4250" y="139700"/>
            <a:ext cx="10520363" cy="4637088"/>
          </a:xfrm>
        </p:spPr>
        <p:txBody>
          <a:bodyPr/>
          <a:lstStyle/>
          <a:p>
            <a:pPr algn="ctr">
              <a:lnSpc>
                <a:spcPct val="115000"/>
              </a:lnSpc>
            </a:pPr>
            <a:r>
              <a:rPr lang="ru-RU" sz="2900" b="1" smtClean="0">
                <a:solidFill>
                  <a:srgbClr val="8C00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2900" b="1" smtClean="0">
                <a:solidFill>
                  <a:srgbClr val="8C00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900" b="1" smtClean="0">
                <a:solidFill>
                  <a:srgbClr val="8C00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2900" b="1" smtClean="0">
                <a:solidFill>
                  <a:srgbClr val="8C00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900" b="1" smtClean="0">
                <a:solidFill>
                  <a:srgbClr val="8C00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2900" b="1" smtClean="0">
                <a:solidFill>
                  <a:srgbClr val="8C00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900" b="1" smtClean="0">
                <a:solidFill>
                  <a:srgbClr val="8C00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Методическая консультация:</a:t>
            </a:r>
            <a:r>
              <a:rPr lang="ru-RU" sz="16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2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2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900" b="1" smtClean="0">
                <a:solidFill>
                  <a:srgbClr val="8C00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br>
              <a:rPr lang="ru-RU" sz="2900" b="1" smtClean="0">
                <a:solidFill>
                  <a:srgbClr val="8C00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900" b="1" smtClean="0">
                <a:solidFill>
                  <a:srgbClr val="8C00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«Профессиональный стандарт педагога как основа оценки  педагогической  деятельности и</a:t>
            </a:r>
            <a:br>
              <a:rPr lang="ru-RU" sz="2900" b="1" smtClean="0">
                <a:solidFill>
                  <a:srgbClr val="8C00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900" b="1" smtClean="0">
                <a:solidFill>
                  <a:srgbClr val="8C00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профессионального развития  педагога»</a:t>
            </a:r>
            <a:br>
              <a:rPr lang="ru-RU" sz="2900" b="1" smtClean="0">
                <a:solidFill>
                  <a:srgbClr val="8C00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ru-RU" sz="49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73300" y="4776788"/>
            <a:ext cx="9231313" cy="2006600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ru-RU" sz="1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</a:p>
          <a:p>
            <a:pPr algn="r">
              <a:lnSpc>
                <a:spcPct val="80000"/>
              </a:lnSpc>
            </a:pPr>
            <a:r>
              <a:rPr lang="ru-RU" sz="1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Заведующий</a:t>
            </a:r>
          </a:p>
          <a:p>
            <a:pPr algn="r">
              <a:lnSpc>
                <a:spcPct val="80000"/>
              </a:lnSpc>
            </a:pPr>
            <a:r>
              <a:rPr lang="ru-RU" sz="1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Кириченко М.В.</a:t>
            </a:r>
          </a:p>
          <a:p>
            <a:pPr>
              <a:lnSpc>
                <a:spcPct val="80000"/>
              </a:lnSpc>
            </a:pPr>
            <a:endParaRPr lang="ru-RU" sz="17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1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 Армань</a:t>
            </a:r>
          </a:p>
          <a:p>
            <a:pPr algn="ctr">
              <a:lnSpc>
                <a:spcPct val="80000"/>
              </a:lnSpc>
            </a:pPr>
            <a:r>
              <a:rPr lang="ru-RU" sz="1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2589213" y="623888"/>
            <a:ext cx="8915400" cy="708025"/>
          </a:xfrm>
        </p:spPr>
        <p:txBody>
          <a:bodyPr/>
          <a:lstStyle/>
          <a:p>
            <a:pPr algn="ctr"/>
            <a:r>
              <a:rPr lang="ru-RU" sz="3200" b="1" smtClean="0">
                <a:solidFill>
                  <a:srgbClr val="1024BC"/>
                </a:solidFill>
                <a:latin typeface="Times New Roman" pitchFamily="18" charset="0"/>
                <a:cs typeface="Times New Roman" pitchFamily="18" charset="0"/>
              </a:rPr>
              <a:t>Трудовой кодекс РФ (в новой редакции)</a:t>
            </a:r>
            <a:endParaRPr lang="ru-RU" sz="3200" smtClean="0">
              <a:solidFill>
                <a:srgbClr val="1024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2589213" y="1590675"/>
            <a:ext cx="8915400" cy="4321175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Arial" charset="0"/>
              </a:rPr>
              <a:t>Статья 195.1. Понятия квалификации работника, профессионального стандарта (ПС) </a:t>
            </a:r>
            <a:r>
              <a:rPr lang="ru-RU" smtClean="0">
                <a:solidFill>
                  <a:srgbClr val="002060"/>
                </a:solidFill>
                <a:latin typeface="Arial" charset="0"/>
              </a:rPr>
              <a:t>Квалификация работника - уровень знаний, умений, профессиональных навыков и опыта работы работника.</a:t>
            </a:r>
          </a:p>
          <a:p>
            <a:r>
              <a:rPr lang="ru-RU" smtClean="0">
                <a:solidFill>
                  <a:srgbClr val="002060"/>
                </a:solidFill>
                <a:latin typeface="Arial" charset="0"/>
              </a:rPr>
              <a:t>ПС - характеристика квалификации, необходимой работнику для осуществления определенного вида профессиональной деятельности, </a:t>
            </a:r>
            <a:r>
              <a:rPr lang="ru-RU" smtClean="0">
                <a:solidFill>
                  <a:srgbClr val="C00000"/>
                </a:solidFill>
                <a:latin typeface="Arial" charset="0"/>
              </a:rPr>
              <a:t>в том числе выполнения определенной трудовой функции (ТФ) </a:t>
            </a:r>
          </a:p>
          <a:p>
            <a:r>
              <a:rPr lang="ru-RU" b="1" smtClean="0">
                <a:solidFill>
                  <a:srgbClr val="C00000"/>
                </a:solidFill>
                <a:latin typeface="Arial" charset="0"/>
              </a:rPr>
              <a:t>Статья 195.3. </a:t>
            </a:r>
            <a:r>
              <a:rPr lang="ru-RU" smtClean="0">
                <a:solidFill>
                  <a:srgbClr val="C00000"/>
                </a:solidFill>
                <a:latin typeface="Arial" charset="0"/>
              </a:rPr>
              <a:t>Если настоящим Кодексом, другими ФЗ, иными нормативными правовыми актами РФ установлены требования к квалификации, необходимой работнику для выполнения определенной ТФ, ПС в части указанных требований - обязательны для применения работодателями. ...</a:t>
            </a:r>
            <a:endParaRPr lang="ru-RU" sz="800" b="1" smtClean="0">
              <a:solidFill>
                <a:srgbClr val="000000"/>
              </a:solidFill>
              <a:latin typeface="System"/>
            </a:endParaRPr>
          </a:p>
          <a:p>
            <a:endParaRPr lang="ru-RU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rgbClr val="1024BC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29.12.2012 № 273-ФЗ "Об образовании в Российской Федерации"</a:t>
            </a:r>
            <a:endParaRPr lang="ru-RU" sz="2400" smtClean="0">
              <a:solidFill>
                <a:srgbClr val="1024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>
          <a:xfrm>
            <a:off x="2374900" y="1590675"/>
            <a:ext cx="9129713" cy="4938713"/>
          </a:xfrm>
        </p:spPr>
        <p:txBody>
          <a:bodyPr/>
          <a:lstStyle/>
          <a:p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Статья 46. Право на занятие педагогической деятельностью </a:t>
            </a:r>
          </a:p>
          <a:p>
            <a:pPr>
              <a:buFont typeface="Wingdings 3" pitchFamily="18" charset="2"/>
              <a:buAutoNum type="arabicPeriod"/>
            </a:pP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 на занятие педагогической деятельностью имеют лица, имеющие среднее профессиональное или высшее образование и отвечающие квалификационным требованиям, указанным в квалификационных справочниках, и (или) </a:t>
            </a: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профессиональным стандартам</a:t>
            </a: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 3" pitchFamily="18" charset="2"/>
              <a:buAutoNum type="arabicPeriod"/>
            </a:pP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Номенклатура должностей педагогических работников организаций, осуществляющих образовательную деятельность, должностей руководителей образовательных организаций утверждается Правительством Российской Федерации.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2589213" y="198438"/>
            <a:ext cx="8915400" cy="620712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1024BC"/>
                </a:solidFill>
                <a:latin typeface="Times New Roman" pitchFamily="18" charset="0"/>
                <a:cs typeface="Times New Roman" pitchFamily="18" charset="0"/>
              </a:rPr>
              <a:t>ПРИМЕНЕНИЕ ПС по ВЭД «Образование»</a:t>
            </a:r>
            <a:endParaRPr lang="ru-RU" sz="2800" smtClean="0">
              <a:solidFill>
                <a:srgbClr val="1024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8925" y="649288"/>
            <a:ext cx="10555288" cy="59769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ВЭД – виды экономической деятельности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b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Работодатели: </a:t>
            </a:r>
            <a:r>
              <a:rPr lang="ru-RU" dirty="0">
                <a:solidFill>
                  <a:srgbClr val="C00000"/>
                </a:solidFill>
                <a:latin typeface="Franklin Gothic Book" panose="020B0503020102020204" pitchFamily="34" charset="0"/>
              </a:rPr>
              <a:t>обеспечение соответствия квалификации работников требованиям ПС, </a:t>
            </a:r>
            <a:r>
              <a:rPr lang="ru-RU" dirty="0">
                <a:solidFill>
                  <a:srgbClr val="000000"/>
                </a:solidFill>
                <a:latin typeface="Franklin Gothic Book" panose="020B0503020102020204" pitchFamily="34" charset="0"/>
              </a:rPr>
              <a:t>подбор и расстановка педагогов и руководителей образовательных организаций, стимулирование качества труда </a:t>
            </a:r>
            <a:r>
              <a:rPr lang="ru-RU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работников </a:t>
            </a:r>
            <a:r>
              <a:rPr lang="ru-RU" dirty="0">
                <a:solidFill>
                  <a:srgbClr val="000000"/>
                </a:solidFill>
                <a:latin typeface="Franklin Gothic Book" panose="020B0503020102020204" pitchFamily="34" charset="0"/>
              </a:rPr>
              <a:t>(в </a:t>
            </a:r>
            <a:r>
              <a:rPr lang="ru-RU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т.ч</a:t>
            </a:r>
            <a:r>
              <a:rPr lang="ru-RU" dirty="0">
                <a:solidFill>
                  <a:srgbClr val="000000"/>
                </a:solidFill>
                <a:latin typeface="Franklin Gothic Book" panose="020B0503020102020204" pitchFamily="34" charset="0"/>
              </a:rPr>
              <a:t>. через «эффективный контракт», организация подготовки </a:t>
            </a:r>
            <a:r>
              <a:rPr lang="ru-RU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и ПК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ru-RU" dirty="0" smtClean="0">
              <a:solidFill>
                <a:srgbClr val="0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64125" y="2652713"/>
            <a:ext cx="1776413" cy="8699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8" name="Прямоугольник 5"/>
          <p:cNvSpPr>
            <a:spLocks noChangeArrowheads="1"/>
          </p:cNvSpPr>
          <p:nvPr/>
        </p:nvSpPr>
        <p:spPr bwMode="auto">
          <a:xfrm>
            <a:off x="1878013" y="2281238"/>
            <a:ext cx="2593975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Franklin Gothic Book"/>
              </a:rPr>
              <a:t>Работники: </a:t>
            </a:r>
            <a:r>
              <a:rPr lang="ru-RU">
                <a:solidFill>
                  <a:srgbClr val="000000"/>
                </a:solidFill>
                <a:latin typeface="Franklin Gothic Book"/>
              </a:rPr>
              <a:t>определение своего профессионального уровня, планирование повышения квалификации и  карьерного роста</a:t>
            </a:r>
            <a:endParaRPr lang="ru-RU">
              <a:latin typeface="Century Gothic" pitchFamily="34" charset="0"/>
            </a:endParaRPr>
          </a:p>
        </p:txBody>
      </p:sp>
      <p:sp>
        <p:nvSpPr>
          <p:cNvPr id="31749" name="Прямоугольник 6"/>
          <p:cNvSpPr>
            <a:spLocks noChangeArrowheads="1"/>
          </p:cNvSpPr>
          <p:nvPr/>
        </p:nvSpPr>
        <p:spPr bwMode="auto">
          <a:xfrm>
            <a:off x="7834313" y="2281238"/>
            <a:ext cx="40386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Franklin Gothic Book"/>
              </a:rPr>
              <a:t>Органы власти:: </a:t>
            </a:r>
            <a:r>
              <a:rPr lang="ru-RU">
                <a:solidFill>
                  <a:srgbClr val="000000"/>
                </a:solidFill>
                <a:latin typeface="Franklin Gothic Book"/>
              </a:rPr>
              <a:t>формирование и реализация кадровой политики в сфере образования</a:t>
            </a:r>
          </a:p>
          <a:p>
            <a:r>
              <a:rPr lang="ru-RU" b="1">
                <a:solidFill>
                  <a:srgbClr val="000000"/>
                </a:solidFill>
                <a:latin typeface="Franklin Gothic Book"/>
              </a:rPr>
              <a:t>Службы по надзору в образовании </a:t>
            </a:r>
            <a:r>
              <a:rPr lang="ru-RU">
                <a:solidFill>
                  <a:srgbClr val="000000"/>
                </a:solidFill>
                <a:latin typeface="Franklin Gothic Book"/>
              </a:rPr>
              <a:t>: Оценка соответствия педагогов и руководителей требованиям ПС</a:t>
            </a:r>
            <a:endParaRPr lang="ru-RU">
              <a:latin typeface="Century Gothic" pitchFamily="34" charset="0"/>
            </a:endParaRPr>
          </a:p>
        </p:txBody>
      </p:sp>
      <p:sp>
        <p:nvSpPr>
          <p:cNvPr id="31750" name="Прямоугольник 7"/>
          <p:cNvSpPr>
            <a:spLocks noChangeArrowheads="1"/>
          </p:cNvSpPr>
          <p:nvPr/>
        </p:nvSpPr>
        <p:spPr bwMode="auto">
          <a:xfrm>
            <a:off x="3371850" y="4356100"/>
            <a:ext cx="609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Franklin Gothic Book"/>
              </a:rPr>
              <a:t>Система  непрерывного профессионального образования: </a:t>
            </a:r>
            <a:r>
              <a:rPr lang="ru-RU">
                <a:solidFill>
                  <a:srgbClr val="C00000"/>
                </a:solidFill>
                <a:latin typeface="Franklin Gothic Book"/>
              </a:rPr>
              <a:t>формирование и обновление ФГОС, образовательных программ, </a:t>
            </a:r>
            <a:r>
              <a:rPr lang="ru-RU">
                <a:solidFill>
                  <a:srgbClr val="000000"/>
                </a:solidFill>
                <a:latin typeface="Franklin Gothic Book"/>
              </a:rPr>
              <a:t>оценка соответствия подготовки выпускников  требованиям ПС</a:t>
            </a:r>
            <a:endParaRPr lang="ru-RU">
              <a:latin typeface="Century Gothic" pitchFamily="34" charset="0"/>
            </a:endParaRPr>
          </a:p>
        </p:txBody>
      </p:sp>
      <p:sp>
        <p:nvSpPr>
          <p:cNvPr id="9" name="Выноска со стрелкой вверх 8"/>
          <p:cNvSpPr/>
          <p:nvPr/>
        </p:nvSpPr>
        <p:spPr>
          <a:xfrm>
            <a:off x="1558925" y="5211763"/>
            <a:ext cx="9853613" cy="1611312"/>
          </a:xfrm>
          <a:prstGeom prst="up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 РФ: ст. 195.1 – 195.3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 «Об образовании в РФ»: ст. 11, 46, 51, 52 и пр.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27 июня 2016 г. №584 «Об особенностях применения ПС… государственными или муниципальными учреждениями…»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гнутая вниз стрелка 10"/>
          <p:cNvSpPr/>
          <p:nvPr/>
        </p:nvSpPr>
        <p:spPr>
          <a:xfrm>
            <a:off x="5565775" y="3636963"/>
            <a:ext cx="695325" cy="700087"/>
          </a:xfrm>
          <a:prstGeom prst="curved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>
            <a:off x="4070350" y="2517775"/>
            <a:ext cx="979488" cy="488950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flipH="1">
            <a:off x="6951663" y="2519363"/>
            <a:ext cx="882650" cy="487362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5643563" y="1957388"/>
            <a:ext cx="617537" cy="56038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3800" y="668338"/>
            <a:ext cx="9040813" cy="5243512"/>
          </a:xfrm>
        </p:spPr>
        <p:txBody>
          <a:bodyPr>
            <a:normAutofit/>
          </a:bodyPr>
          <a:lstStyle/>
          <a:p>
            <a:pPr marL="101600" indent="101600" defTabSz="914400">
              <a:lnSpc>
                <a:spcPts val="2375"/>
              </a:lnSpc>
              <a:spcBef>
                <a:spcPct val="0"/>
              </a:spcBef>
              <a:buClrTx/>
              <a:buFont typeface="Wingdings 3" pitchFamily="18" charset="2"/>
              <a:buNone/>
            </a:pPr>
            <a:r>
              <a:rPr lang="ru-RU" sz="2000" b="1" smtClean="0">
                <a:solidFill>
                  <a:srgbClr val="C00000"/>
                </a:solidFill>
                <a:latin typeface="Times New Roman" pitchFamily="18" charset="0"/>
              </a:rPr>
              <a:t>Профессиональный стандарт педагога —</a:t>
            </a:r>
          </a:p>
          <a:p>
            <a:pPr marL="101600" indent="101600" defTabSz="914400">
              <a:lnSpc>
                <a:spcPts val="2375"/>
              </a:lnSpc>
              <a:spcBef>
                <a:spcPct val="0"/>
              </a:spcBef>
              <a:buClrTx/>
              <a:buFont typeface="Wingdings 3" pitchFamily="18" charset="2"/>
              <a:buNone/>
            </a:pP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</a:rPr>
              <a:t>основополагающий документ, содержащий совокупность личностных и профессиональных компетенций учителя, это инструмент повышения качества образования и выхода отечественного образования на международный уровень.</a:t>
            </a:r>
          </a:p>
          <a:p>
            <a:pPr marL="101600" indent="101600" defTabSz="914400">
              <a:lnSpc>
                <a:spcPts val="2375"/>
              </a:lnSpc>
              <a:spcBef>
                <a:spcPct val="0"/>
              </a:spcBef>
              <a:buClrTx/>
              <a:buFont typeface="Wingdings 3" pitchFamily="18" charset="2"/>
              <a:buNone/>
            </a:pPr>
            <a:endParaRPr lang="ru-RU" sz="2000" b="1" u="sng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101600" indent="101600" defTabSz="914400">
              <a:lnSpc>
                <a:spcPts val="2375"/>
              </a:lnSpc>
              <a:spcBef>
                <a:spcPct val="0"/>
              </a:spcBef>
              <a:buClrTx/>
              <a:buFont typeface="Wingdings 3" pitchFamily="18" charset="2"/>
              <a:buNone/>
            </a:pPr>
            <a:r>
              <a:rPr lang="ru-RU" sz="2000" b="1" u="sng" smtClean="0">
                <a:solidFill>
                  <a:srgbClr val="000000"/>
                </a:solidFill>
                <a:latin typeface="Times New Roman" pitchFamily="18" charset="0"/>
              </a:rPr>
              <a:t>Выполняет функции, призванные</a:t>
            </a: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marL="101600" indent="101600" defTabSz="914400">
              <a:lnSpc>
                <a:spcPts val="2375"/>
              </a:lnSpc>
              <a:spcBef>
                <a:spcPct val="0"/>
              </a:spcBef>
              <a:buClrTx/>
            </a:pP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</a:rPr>
              <a:t>Преодолеть технократический подход в оценке труда педагога.</a:t>
            </a:r>
          </a:p>
          <a:p>
            <a:pPr marL="101600" indent="101600" defTabSz="914400">
              <a:lnSpc>
                <a:spcPts val="2375"/>
              </a:lnSpc>
              <a:spcBef>
                <a:spcPct val="0"/>
              </a:spcBef>
              <a:buClrTx/>
            </a:pP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</a:rPr>
              <a:t>Обеспечить координированный рост свободы и ответственности педагога за результаты своего труда.</a:t>
            </a:r>
          </a:p>
          <a:p>
            <a:pPr marL="101600" indent="101600" defTabSz="914400">
              <a:lnSpc>
                <a:spcPts val="2375"/>
              </a:lnSpc>
              <a:spcBef>
                <a:spcPct val="0"/>
              </a:spcBef>
              <a:buClrTx/>
            </a:pP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</a:rPr>
              <a:t>Мотивировать педагога на постоянное повышение квалификации.</a:t>
            </a:r>
          </a:p>
          <a:p>
            <a:pPr marL="101600" indent="101600" defTabSz="914400">
              <a:spcBef>
                <a:spcPct val="0"/>
              </a:spcBef>
              <a:buClrTx/>
              <a:buFont typeface="Wingdings 3" pitchFamily="18" charset="2"/>
              <a:buNone/>
            </a:pPr>
            <a:endParaRPr lang="ru-RU" sz="2400" smtClean="0">
              <a:solidFill>
                <a:srgbClr val="000000"/>
              </a:solidFill>
              <a:latin typeface="Constantia" pitchFamily="18" charset="0"/>
            </a:endParaRPr>
          </a:p>
          <a:p>
            <a:pPr marL="101600" indent="101600" defTabSz="914400">
              <a:spcBef>
                <a:spcPct val="0"/>
              </a:spcBef>
              <a:buClrTx/>
              <a:buFont typeface="Wingdings 3" pitchFamily="18" charset="2"/>
              <a:buNone/>
            </a:pPr>
            <a:r>
              <a:rPr lang="ru-RU" sz="2400" smtClean="0">
                <a:solidFill>
                  <a:srgbClr val="000000"/>
                </a:solidFill>
                <a:latin typeface="Constantia" pitchFamily="18" charset="0"/>
              </a:rPr>
              <a:t>Профессиональный стандарт педагога отражает структуру его профессиональной деятельности: обучение, воспитание и развитие </a:t>
            </a:r>
            <a:r>
              <a:rPr lang="ru-RU" sz="2400" smtClean="0">
                <a:solidFill>
                  <a:srgbClr val="92D050"/>
                </a:solidFill>
                <a:latin typeface="Constantia" pitchFamily="18" charset="0"/>
              </a:rPr>
              <a:t>ребенка</a:t>
            </a:r>
            <a:r>
              <a:rPr lang="ru-RU" sz="2400" smtClean="0">
                <a:solidFill>
                  <a:srgbClr val="000000"/>
                </a:solidFill>
                <a:latin typeface="Constantia" pitchFamily="18" charset="0"/>
              </a:rPr>
              <a:t> и помогает  педагогу в решении новых, стоящих перед ним проблем.</a:t>
            </a:r>
          </a:p>
          <a:p>
            <a:pPr marL="101600" indent="101600" defTabSz="914400">
              <a:buFont typeface="Wingdings 3" pitchFamily="18" charset="2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ъект 2"/>
          <p:cNvSpPr>
            <a:spLocks noGrp="1"/>
          </p:cNvSpPr>
          <p:nvPr>
            <p:ph idx="1"/>
          </p:nvPr>
        </p:nvSpPr>
        <p:spPr>
          <a:xfrm>
            <a:off x="1758950" y="471488"/>
            <a:ext cx="9734550" cy="3778250"/>
          </a:xfrm>
        </p:spPr>
        <p:txBody>
          <a:bodyPr/>
          <a:lstStyle/>
          <a:p>
            <a:pPr marL="0" indent="0" defTabSz="914400">
              <a:spcBef>
                <a:spcPct val="0"/>
              </a:spcBef>
              <a:buClrTx/>
              <a:buFont typeface="Wingdings 3" pitchFamily="18" charset="2"/>
              <a:buNone/>
            </a:pPr>
            <a:r>
              <a:rPr lang="ru-RU" sz="2800" smtClean="0">
                <a:solidFill>
                  <a:srgbClr val="92D050"/>
                </a:solidFill>
                <a:latin typeface="Constantia" pitchFamily="18" charset="0"/>
              </a:rPr>
              <a:t>Профессиональный стандарт </a:t>
            </a:r>
            <a:r>
              <a:rPr lang="ru-RU" sz="2800" smtClean="0">
                <a:solidFill>
                  <a:srgbClr val="000000"/>
                </a:solidFill>
                <a:latin typeface="Constantia" pitchFamily="18" charset="0"/>
              </a:rPr>
              <a:t>педагога, который пришел на смену морально устаревшим документам,  призван, прежде всего, раскрепостить педагога, дать новый импульс его развитию.</a:t>
            </a:r>
          </a:p>
          <a:p>
            <a:pPr marL="0" indent="0" defTabSz="914400">
              <a:spcBef>
                <a:spcPct val="0"/>
              </a:spcBef>
              <a:buClrTx/>
              <a:buFont typeface="Wingdings 3" pitchFamily="18" charset="2"/>
              <a:buNone/>
            </a:pPr>
            <a:r>
              <a:rPr lang="ru-RU" sz="2800" smtClean="0">
                <a:solidFill>
                  <a:srgbClr val="000000"/>
                </a:solidFill>
                <a:latin typeface="Constantia" pitchFamily="18" charset="0"/>
              </a:rPr>
              <a:t>Расширяя границы свободы педагога, профессиональный стандарт одновременно </a:t>
            </a:r>
            <a:r>
              <a:rPr lang="ru-RU" sz="2800" b="1" smtClean="0">
                <a:solidFill>
                  <a:srgbClr val="C00000"/>
                </a:solidFill>
                <a:latin typeface="Constantia" pitchFamily="18" charset="0"/>
              </a:rPr>
              <a:t>повышает его ответственность за результаты своего труда</a:t>
            </a:r>
            <a:r>
              <a:rPr lang="ru-RU" sz="2800" smtClean="0">
                <a:solidFill>
                  <a:srgbClr val="000000"/>
                </a:solidFill>
                <a:latin typeface="Constantia" pitchFamily="18" charset="0"/>
              </a:rPr>
              <a:t>, предъявляя требования к его квалификации, предлагая критерии ее оценки. </a:t>
            </a:r>
          </a:p>
          <a:p>
            <a:pPr marL="0" indent="0" defTabSz="914400">
              <a:spcBef>
                <a:spcPct val="0"/>
              </a:spcBef>
              <a:buClrTx/>
              <a:buFont typeface="Wingdings 3" pitchFamily="18" charset="2"/>
              <a:buNone/>
            </a:pPr>
            <a:endParaRPr lang="ru-RU" sz="2200" smtClean="0">
              <a:solidFill>
                <a:srgbClr val="92D050"/>
              </a:solidFill>
              <a:latin typeface="Constantia" pitchFamily="18" charset="0"/>
            </a:endParaRPr>
          </a:p>
          <a:p>
            <a:pPr marL="0" indent="0" defTabSz="914400">
              <a:spcBef>
                <a:spcPct val="0"/>
              </a:spcBef>
              <a:buClrTx/>
              <a:buFont typeface="Wingdings 3" pitchFamily="18" charset="2"/>
              <a:buNone/>
            </a:pPr>
            <a:r>
              <a:rPr lang="ru-RU" sz="2200" smtClean="0">
                <a:solidFill>
                  <a:srgbClr val="92D050"/>
                </a:solidFill>
                <a:latin typeface="Constantia" pitchFamily="18" charset="0"/>
              </a:rPr>
              <a:t>Профессиональный стандарт </a:t>
            </a:r>
            <a:r>
              <a:rPr lang="ru-RU" sz="2200" smtClean="0">
                <a:solidFill>
                  <a:srgbClr val="000000"/>
                </a:solidFill>
                <a:latin typeface="Constantia" pitchFamily="18" charset="0"/>
              </a:rPr>
              <a:t>определяет  все виды педагогической деятельности воспитателя  детского сада и раскрывает необходимые педагогические компетенции, способствует   выстраиванию педагогической деятельности воспитателя  в  свете новых требований ФГОС и в логике специфики дошкольного образования.</a:t>
            </a:r>
          </a:p>
          <a:p>
            <a:pPr marL="0" indent="0" defTabSz="914400">
              <a:spcBef>
                <a:spcPct val="0"/>
              </a:spcBef>
              <a:buClrTx/>
              <a:buFont typeface="Wingdings 3" pitchFamily="18" charset="2"/>
              <a:buNone/>
            </a:pPr>
            <a:endParaRPr lang="ru-RU" sz="2800" smtClean="0">
              <a:solidFill>
                <a:srgbClr val="000000"/>
              </a:solidFill>
              <a:latin typeface="Constantia" pitchFamily="18" charset="0"/>
            </a:endParaRPr>
          </a:p>
          <a:p>
            <a:pPr marL="0" indent="0" defTabSz="914400">
              <a:spcBef>
                <a:spcPct val="0"/>
              </a:spcBef>
              <a:buClrTx/>
              <a:buFont typeface="Wingdings 3" pitchFamily="18" charset="2"/>
              <a:buNone/>
            </a:pPr>
            <a:endParaRPr lang="ru-RU" sz="2800" smtClean="0">
              <a:solidFill>
                <a:srgbClr val="000000"/>
              </a:solidFill>
              <a:latin typeface="Constantia" pitchFamily="18" charset="0"/>
            </a:endParaRPr>
          </a:p>
          <a:p>
            <a:pPr marL="0" indent="0" defTabSz="914400">
              <a:spcBef>
                <a:spcPct val="0"/>
              </a:spcBef>
              <a:buClrTx/>
              <a:buFont typeface="Wingdings 3" pitchFamily="18" charset="2"/>
              <a:buNone/>
            </a:pPr>
            <a:endParaRPr lang="ru-RU" sz="2800" smtClean="0">
              <a:solidFill>
                <a:srgbClr val="0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2589213" y="623888"/>
            <a:ext cx="8915400" cy="985837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rgbClr val="1024BC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29.12.2012 № 273-ФЗ "Об образовании в Российской Федерации"</a:t>
            </a:r>
            <a:endParaRPr lang="ru-RU" smtClean="0"/>
          </a:p>
        </p:txBody>
      </p:sp>
      <p:sp>
        <p:nvSpPr>
          <p:cNvPr id="37890" name="Объект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algn="just"/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статья 60: </a:t>
            </a: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уровень проф. образования и(или) квалификация, указываемые </a:t>
            </a: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документах об образовании </a:t>
            </a: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и(или) о квалификации, дают их обладателям право </a:t>
            </a: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заниматься определенной профессиональной деятельностью, </a:t>
            </a: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том числе занимать должности, для которых в установленном законодательством Российской Федерации порядке определены </a:t>
            </a: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обязательные требования к уровню профессионального образования и (или) квалификации</a:t>
            </a: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если иное не установлено ФЗ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kern="0" dirty="0">
                <a:solidFill>
                  <a:srgbClr val="8C00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Зачем нужен профессиональный стандарт педагога?</a:t>
            </a:r>
            <a:r>
              <a:rPr lang="ru-RU" kern="0" dirty="0">
                <a:solidFill>
                  <a:srgbClr val="8C00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914" name="Объект 2"/>
          <p:cNvSpPr>
            <a:spLocks noGrp="1"/>
          </p:cNvSpPr>
          <p:nvPr>
            <p:ph idx="1"/>
          </p:nvPr>
        </p:nvSpPr>
        <p:spPr>
          <a:xfrm>
            <a:off x="2136775" y="2133600"/>
            <a:ext cx="9367838" cy="4435475"/>
          </a:xfrm>
        </p:spPr>
        <p:txBody>
          <a:bodyPr/>
          <a:lstStyle/>
          <a:p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Стандарт – инструмент реализации стратегии образования в меняющемся мире.</a:t>
            </a:r>
          </a:p>
          <a:p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Стандарт – инструмент повышения качества образования и выхода отечественного образования на международный уровень.</a:t>
            </a:r>
          </a:p>
          <a:p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Стандарт – объективный измеритель квалификации педагога.</a:t>
            </a:r>
          </a:p>
          <a:p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Стандарт – средство отбора педагогических кадров в учреждения образования.</a:t>
            </a:r>
          </a:p>
          <a:p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Стандарт – основа для формирования трудового договора, фиксирующего отношения между работником и работодателем.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4450" y="127000"/>
            <a:ext cx="8782050" cy="61912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kern="0" dirty="0">
                <a:solidFill>
                  <a:srgbClr val="8C00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Структура </a:t>
            </a:r>
            <a:r>
              <a:rPr lang="ru-RU" sz="2800" b="1" kern="0" dirty="0" smtClean="0">
                <a:solidFill>
                  <a:srgbClr val="8C00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профессиональных стандартов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938" name="Объект 2"/>
          <p:cNvSpPr>
            <a:spLocks noGrp="1"/>
          </p:cNvSpPr>
          <p:nvPr>
            <p:ph idx="1"/>
          </p:nvPr>
        </p:nvSpPr>
        <p:spPr>
          <a:xfrm>
            <a:off x="1404938" y="625475"/>
            <a:ext cx="10531475" cy="6232525"/>
          </a:xfrm>
        </p:spPr>
        <p:txBody>
          <a:bodyPr/>
          <a:lstStyle/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1. 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Общие сведения ( наименование видов профессиональной и 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экономической деятельности, на которые распространяется стандарт и т.д.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2. Перечень  трудовых функций, входящих в стандарт с указанием 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соответствующих им уровней;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3. Характеристика обобщенных трудовых функций, включающая: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возможные наименования должностей, связанных с осуществлением  данной функции;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требования к образованию;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требования к наличию опыта практической работы;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особые условия допуска работы.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Для каждой трудовой функции: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  трудовые действия;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  необходимые знания;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  необходимые умения;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  другие характеристики ( в этом разделе для всех трудовых действий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названо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«Соблюдение правовых, нравственных и этических норм, 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требований </a:t>
            </a:r>
            <a:r>
              <a:rPr lang="ru-RU" sz="2000" b="1" u="sng" smtClean="0">
                <a:solidFill>
                  <a:schemeClr val="tx1"/>
                </a:solidFill>
                <a:latin typeface="Times New Roman" pitchFamily="18" charset="0"/>
              </a:rPr>
              <a:t>профессиональной этики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»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).</a:t>
            </a:r>
            <a:endParaRPr lang="ru-RU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kern="0" dirty="0">
                <a:solidFill>
                  <a:srgbClr val="8C00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Структура профессиональных стандартов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963" y="1252538"/>
            <a:ext cx="9010650" cy="4659312"/>
          </a:xfrm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</a:rPr>
              <a:t>Виды профессиональной деятельности, на которые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</a:rPr>
              <a:t>распространяется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</a:rPr>
              <a:t>профстандарт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</a:rPr>
              <a:t> педагога:</a:t>
            </a:r>
            <a:endParaRPr lang="ru-RU" sz="2000" dirty="0">
              <a:solidFill>
                <a:schemeClr val="tx1"/>
              </a:solidFill>
              <a:latin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</a:rPr>
              <a:t>дошкольное образование;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</a:rPr>
              <a:t>начальное общее;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</a:rPr>
              <a:t>основное общее;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</a:rPr>
              <a:t>среднее общее образование.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Цель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</a:rPr>
              <a:t>профессиональной деятельности( в рамках,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</a:rPr>
              <a:t>регламентируемых стандартом):</a:t>
            </a:r>
            <a:endParaRPr lang="ru-RU" sz="2000" dirty="0">
              <a:solidFill>
                <a:schemeClr val="tx1"/>
              </a:solidFill>
              <a:latin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</a:rPr>
              <a:t> Организация образовательных услуг по основным общеобразовательным программам.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</a:rPr>
              <a:t>Возможные наименования должностей, на которые распространяется профессиональный стандарт педагога: 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</a:rPr>
              <a:t>Учитель», «Воспитатель».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imag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3163" y="231775"/>
            <a:ext cx="9120187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06525" y="4621213"/>
          <a:ext cx="8653463" cy="663575"/>
        </p:xfrm>
        <a:graphic>
          <a:graphicData uri="http://schemas.openxmlformats.org/drawingml/2006/table">
            <a:tbl>
              <a:tblPr/>
              <a:tblGrid>
                <a:gridCol w="927100"/>
                <a:gridCol w="914400"/>
                <a:gridCol w="922338"/>
                <a:gridCol w="923925"/>
                <a:gridCol w="914400"/>
                <a:gridCol w="1112837"/>
                <a:gridCol w="1066800"/>
                <a:gridCol w="904875"/>
                <a:gridCol w="966788"/>
              </a:tblGrid>
              <a:tr h="663575">
                <a:tc>
                  <a:txBody>
                    <a:bodyPr/>
                    <a:lstStyle/>
                    <a:p>
                      <a:pPr marL="190500" marR="0" lvl="0" indent="0" algn="l" defTabSz="914400" rtl="0" eaLnBrk="1" fontAlgn="base" latinLnBrk="0" hangingPunct="1">
                        <a:lnSpc>
                          <a:spcPts val="3463"/>
                        </a:lnSpc>
                        <a:spcBef>
                          <a:spcPts val="2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ТФ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ts val="3463"/>
                        </a:lnSpc>
                        <a:spcBef>
                          <a:spcPts val="2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ТФ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ts val="3463"/>
                        </a:lnSpc>
                        <a:spcBef>
                          <a:spcPts val="2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ТФ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ts val="3463"/>
                        </a:lnSpc>
                        <a:spcBef>
                          <a:spcPts val="2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ТФ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ts val="3463"/>
                        </a:lnSpc>
                        <a:spcBef>
                          <a:spcPts val="2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ТФ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l" defTabSz="914400" rtl="0" eaLnBrk="1" fontAlgn="base" latinLnBrk="0" hangingPunct="1">
                        <a:lnSpc>
                          <a:spcPts val="3463"/>
                        </a:lnSpc>
                        <a:spcBef>
                          <a:spcPts val="2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ТФ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l" defTabSz="914400" rtl="0" eaLnBrk="1" fontAlgn="base" latinLnBrk="0" hangingPunct="1">
                        <a:lnSpc>
                          <a:spcPts val="3463"/>
                        </a:lnSpc>
                        <a:spcBef>
                          <a:spcPts val="2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ТФ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B87"/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0" lvl="0" indent="0" algn="l" defTabSz="914400" rtl="0" eaLnBrk="1" fontAlgn="base" latinLnBrk="0" hangingPunct="1">
                        <a:lnSpc>
                          <a:spcPts val="3463"/>
                        </a:lnSpc>
                        <a:spcBef>
                          <a:spcPts val="2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ТФ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B87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ts val="3463"/>
                        </a:lnSpc>
                        <a:spcBef>
                          <a:spcPts val="2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ТФ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B8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30350" y="5395913"/>
          <a:ext cx="8648700" cy="685800"/>
        </p:xfrm>
        <a:graphic>
          <a:graphicData uri="http://schemas.openxmlformats.org/drawingml/2006/table">
            <a:tbl>
              <a:tblPr/>
              <a:tblGrid>
                <a:gridCol w="86487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Трудовая функция (ТФ) - система трудовых действий в рамках ОТФ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10" name="Rectangle 3"/>
          <p:cNvSpPr>
            <a:spLocks noChangeArrowheads="1"/>
          </p:cNvSpPr>
          <p:nvPr/>
        </p:nvSpPr>
        <p:spPr bwMode="auto">
          <a:xfrm>
            <a:off x="1530350" y="5395913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 eaLnBrk="0" hangingPunct="0"/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  <p:pic>
        <p:nvPicPr>
          <p:cNvPr id="42011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3813" y="6149975"/>
            <a:ext cx="91217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5" name="Диаграмма 5"/>
          <p:cNvGraphicFramePr>
            <a:graphicFrameLocks/>
          </p:cNvGraphicFramePr>
          <p:nvPr/>
        </p:nvGraphicFramePr>
        <p:xfrm>
          <a:off x="-50800" y="-50800"/>
          <a:ext cx="12293600" cy="6959600"/>
        </p:xfrm>
        <a:graphic>
          <a:graphicData uri="http://schemas.openxmlformats.org/presentationml/2006/ole">
            <p:oleObj spid="_x0000_s21505" r:id="rId3" imgW="12290601" imgH="6956139" progId="Excel.Chart.8">
              <p:embed/>
            </p:oleObj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2584450" y="207963"/>
            <a:ext cx="7632700" cy="596900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стандарт педагога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5038725" y="2703513"/>
            <a:ext cx="2355850" cy="774700"/>
          </a:xfrm>
          <a:prstGeom prst="snip2Diag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Обобщенные трудовые функции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5118100" y="4273550"/>
            <a:ext cx="2355850" cy="795338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Трудовые функции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2932113" y="893763"/>
            <a:ext cx="1779587" cy="855662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образованию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5287963" y="1103313"/>
            <a:ext cx="1579562" cy="725487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опыту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7473950" y="919163"/>
            <a:ext cx="2027238" cy="8255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опуска к работе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60525" y="5864225"/>
            <a:ext cx="1878013" cy="73501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18113" y="5873750"/>
            <a:ext cx="2157412" cy="7254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766175" y="5834063"/>
            <a:ext cx="2136775" cy="7953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7375525" y="1843088"/>
            <a:ext cx="654050" cy="7778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6078538" y="1917700"/>
            <a:ext cx="0" cy="6223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3919538" y="1843088"/>
            <a:ext cx="1198562" cy="7778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трелка вниз 17"/>
          <p:cNvSpPr/>
          <p:nvPr/>
        </p:nvSpPr>
        <p:spPr>
          <a:xfrm>
            <a:off x="6216650" y="3605213"/>
            <a:ext cx="46038" cy="574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2743200" y="5146675"/>
            <a:ext cx="2374900" cy="6191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262688" y="5189538"/>
            <a:ext cx="0" cy="6445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542213" y="5146675"/>
            <a:ext cx="2292350" cy="6191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3335338" y="160338"/>
            <a:ext cx="5878512" cy="544512"/>
          </a:xfrm>
          <a:prstGeom prst="snip2Diag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Обобщенные трудовые функции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20888" y="1349375"/>
            <a:ext cx="3416300" cy="9667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проектированию и реализации ОП в ОО ДО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18313" y="1349375"/>
            <a:ext cx="3779837" cy="9667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деятельность по проектированию 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ООП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20388" y="2891246"/>
            <a:ext cx="644435" cy="2351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Общепедагогическая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34" y="2891246"/>
            <a:ext cx="644434" cy="2351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деятельность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50080" y="2891246"/>
            <a:ext cx="583473" cy="2351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деятельность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97189" y="2821577"/>
            <a:ext cx="653142" cy="24209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20297" y="2830286"/>
            <a:ext cx="644434" cy="24122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 общего образования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86949" y="2821577"/>
            <a:ext cx="627018" cy="24209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общего образования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814560" y="2821577"/>
            <a:ext cx="592183" cy="24209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Левая фигурная скобка 14"/>
          <p:cNvSpPr/>
          <p:nvPr/>
        </p:nvSpPr>
        <p:spPr>
          <a:xfrm rot="5400000" flipH="1" flipV="1">
            <a:off x="3343276" y="4103687"/>
            <a:ext cx="368300" cy="3013075"/>
          </a:xfrm>
          <a:prstGeom prst="leftBrace">
            <a:avLst>
              <a:gd name="adj1" fmla="val 8333"/>
              <a:gd name="adj2" fmla="val 5126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Левая фигурная скобка 15"/>
          <p:cNvSpPr/>
          <p:nvPr/>
        </p:nvSpPr>
        <p:spPr>
          <a:xfrm rot="5400000" flipH="1" flipV="1">
            <a:off x="7039769" y="5283994"/>
            <a:ext cx="368300" cy="652462"/>
          </a:xfrm>
          <a:prstGeom prst="leftBrace">
            <a:avLst>
              <a:gd name="adj1" fmla="val 8333"/>
              <a:gd name="adj2" fmla="val 5126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230438" y="6242050"/>
            <a:ext cx="434975" cy="387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35338" y="6242050"/>
            <a:ext cx="434975" cy="387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05313" y="6242050"/>
            <a:ext cx="433387" cy="387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00825" y="6232525"/>
            <a:ext cx="434975" cy="387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432675" y="6242050"/>
            <a:ext cx="434975" cy="387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264525" y="6242050"/>
            <a:ext cx="433388" cy="387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600825" y="6232525"/>
            <a:ext cx="434975" cy="387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432675" y="6242050"/>
            <a:ext cx="434975" cy="387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274050" y="6242050"/>
            <a:ext cx="434975" cy="387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3" y="1243013"/>
            <a:ext cx="8915400" cy="46688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 определены требования к квалификации, необходимой для выполнения ОТФ, а, следовательно, и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ТФ, ее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составляющих.</a:t>
            </a:r>
          </a:p>
          <a:p>
            <a:pPr marL="0" indent="0" algn="ctr" fontAlgn="auto">
              <a:spcAft>
                <a:spcPts val="0"/>
              </a:spcAft>
              <a:buFont typeface="Wingdings 3" charset="2"/>
              <a:buNone/>
              <a:defRPr/>
            </a:pPr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квалификации = </a:t>
            </a:r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образованию + требования к опыту работы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/>
                  </a:extLst>
                </a:gridCol>
                <a:gridCol w="4064000">
                  <a:extLst>
                    <a:ext uri="{9D8B030D-6E8A-4147-A177-3AD203B41FA5}"/>
                  </a:extLst>
                </a:gridCol>
                <a:gridCol w="4064000">
                  <a:extLst>
                    <a:ext uri="{9D8B030D-6E8A-4147-A177-3AD203B41FA5}"/>
                  </a:extLst>
                </a:gridCol>
              </a:tblGrid>
              <a:tr h="46494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к образованию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к опыту работы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Условия допуска к работе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39305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Высшее образование или среднее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профессиональное образование в рамках укрупненных групп  направлений подготовки высшего образования и специальностей среднего профессионального образования «Образование и педагогические науки» либо высшее образование или среднее профессиональное образование и дополнительное профессиональное образование по направлению деятельности в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образовательной организации.</a:t>
                      </a: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Требования к опыту практической работы не предъявляются.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 педагогической деятельности не допускаются лица: 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лишенные права заниматься педагогической деятельностью в соответствии с вступившим в законную силу приговором суда; 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имеющие или имевшие судимость за преступления, состав и виды которых установлены законодательством Российской Федерации; 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признанные недееспособными в установленном федеральным законом порядке; 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имеющие заболевания, предусмотренные установленным перечнем.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88" y="96838"/>
            <a:ext cx="8761412" cy="558800"/>
          </a:xfrm>
        </p:spPr>
        <p:txBody>
          <a:bodyPr/>
          <a:lstStyle/>
          <a:p>
            <a:pPr algn="ctr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Общепедагогическая функция</a:t>
            </a:r>
          </a:p>
        </p:txBody>
      </p:sp>
      <p:graphicFrame>
        <p:nvGraphicFramePr>
          <p:cNvPr id="47130" name="Group 26"/>
          <p:cNvGraphicFramePr>
            <a:graphicFrameLocks noGrp="1"/>
          </p:cNvGraphicFramePr>
          <p:nvPr>
            <p:ph idx="1"/>
          </p:nvPr>
        </p:nvGraphicFramePr>
        <p:xfrm>
          <a:off x="698500" y="558800"/>
          <a:ext cx="11060113" cy="8145463"/>
        </p:xfrm>
        <a:graphic>
          <a:graphicData uri="http://schemas.openxmlformats.org/drawingml/2006/table">
            <a:tbl>
              <a:tblPr/>
              <a:tblGrid>
                <a:gridCol w="3686175"/>
                <a:gridCol w="3687763"/>
                <a:gridCol w="3686175"/>
              </a:tblGrid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Трудовые действия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Необходимые умения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Необходимые знания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3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и реализация программ учебных дисциплин в рамках ООП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Осуществление проф. деятельности в соответствии с требованиями ФГОС ДО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 и проведение учебных занятий.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Систематический анализ эффективности учебных занятий и подходов к обучению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универсальных учебных действий.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навыков, связанных с информационно-коммуникационными технологиями (далее - ИКТ)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мотивации к обучению.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Владеть формами и методами обучения, оценивать знания обучающихся на основе тестирования и других методов контроля в соответствии с реальными учебными возможностями детей.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Разрабатывать (осваивать) и применять современные психолого-педагогические технологии, основанные на знании законов развития личности и поведения в реальной и виртуальной среде.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Использовать и апробировать специальные подходы к обучению в целях включения в образовательный процесс всех обучающихся, в том числе с особыми потребностями в образовании: обучающихся, проявивших выдающиеся способности; обучающихся, для которых русский язык не является родным; обучающихся с ограниченными возможностями здоровья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Владеть ИКТ-компетентностями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закономерности возрастного развития, стадии и кризисы развития, социализации личности.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Пути достижения образовательных результатов и способы оценки результатов обучения.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Основы методики преподавания, виды и приемы современных педагогических технологий.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Рабочая программа и методика обучения по данному предмету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Приоритетные направления развития образовательной системы РФ, законов и иных нормативных правовых актов, регламентирующих образовательную деятельность в Российской Федерации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Нормативные документы по вопросам обучения и воспитания детей и молодежи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Конвенция о правах ребенка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Трудовое законодательство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25413"/>
            <a:ext cx="8229600" cy="471487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функция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596900"/>
          <a:ext cx="12192000" cy="6261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/>
                  </a:extLst>
                </a:gridCol>
                <a:gridCol w="4064000">
                  <a:extLst>
                    <a:ext uri="{9D8B030D-6E8A-4147-A177-3AD203B41FA5}"/>
                  </a:extLst>
                </a:gridCol>
                <a:gridCol w="4064000">
                  <a:extLst>
                    <a:ext uri="{9D8B030D-6E8A-4147-A177-3AD203B41FA5}"/>
                  </a:extLst>
                </a:gridCol>
              </a:tblGrid>
              <a:tr h="41592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Трудовые действия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Необходимые умения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Необходимые знания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845728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Регулирование поведения обучающихся для обеспечения безопасной образовательной среды.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реализация воспитательных программ. Реализация воспитательных возможностей различных видов деятельности ребенка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Создание, поддержание уклада, атмосферы и традиций жизни образовательной организации. Развитие у обучающихся познавательной активности, самостоятельности, инициативы, творческих способностей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Строить воспитательную деятельность с учетом культурных различий детей, половозрастных и индивидуальных особенностей.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Поддерживать в детском коллективе деловую, дружелюбную атмосферу. Защищать достоинство и интересы обучающихся, помогать детям, оказавшимся в конфликтной ситуации и/или неблагоприятных условиях.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Сотрудничать с другими педагогическими работниками и другими специалистами в решении воспитательных задач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законодательства о правах ребенка, законы в сфере образования и ФГОС.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закономерности возрастного развития, стадии и кризисы развития и социализации личности.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методики воспитательной работы, основные принципы деятельностного подхода, виды и приемы современных педагогических технологий.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Нормативные правовые, руководящие и инструктивные документы, регулирующие экскурсий, походы.</a:t>
                      </a:r>
                    </a:p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7100" y="0"/>
            <a:ext cx="8013700" cy="546100"/>
          </a:xfrm>
        </p:spPr>
        <p:txBody>
          <a:bodyPr/>
          <a:lstStyle/>
          <a:p>
            <a:pPr algn="ctr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Развивающая деятельность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546100"/>
          <a:ext cx="12192000" cy="631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/>
                  </a:extLst>
                </a:gridCol>
                <a:gridCol w="4064000">
                  <a:extLst>
                    <a:ext uri="{9D8B030D-6E8A-4147-A177-3AD203B41FA5}"/>
                  </a:extLst>
                </a:gridCol>
                <a:gridCol w="4064000">
                  <a:extLst>
                    <a:ext uri="{9D8B030D-6E8A-4147-A177-3AD203B41FA5}"/>
                  </a:extLst>
                </a:gridCol>
              </a:tblGrid>
              <a:tr h="540127">
                <a:tc>
                  <a:txBody>
                    <a:bodyPr/>
                    <a:lstStyle/>
                    <a:p>
                      <a:r>
                        <a:rPr lang="ru-RU" dirty="0" smtClean="0"/>
                        <a:t>Трудовые действия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Необходимые умения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Необходимые знания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77122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Выявление в ходе наблюдения поведенческих и личностных проблем обучающихся, связанных с особенностями их развития.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Применение инструментария и методов диагностики и оценки показателей уровня и динамики развития ребенка.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Взаимодействие с другими специалистами в рамках </a:t>
                      </a:r>
                      <a:r>
                        <a:rPr lang="ru-RU" sz="1400" dirty="0" err="1" smtClean="0"/>
                        <a:t>психолого-медико-педагогического</a:t>
                      </a:r>
                      <a:r>
                        <a:rPr lang="ru-RU" sz="1400" dirty="0" smtClean="0"/>
                        <a:t> консилиума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Разработка (совместно с другими специалистами) индивидуального развития ребенка.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Освоение и адекватное применение специальных технологий и методов, позволяющих проводить коррекционно-развивающую работу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Владеть профессиональной установкой на оказание помощи любому ребенку вне зависимости от его реальных учебных возможностей, особенностей в поведении, состояния психического и физического здоровья.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. Понимать документацию специалистов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. Разрабатывать и реализовывать индивидуальные образовательные маршруты, индивидуальные программы развития с учетом личностных и возрастных особенностей обучающихся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Знать педагогические закономерности организации образовательного процесса. </a:t>
                      </a:r>
                    </a:p>
                    <a:p>
                      <a:r>
                        <a:rPr lang="ru-RU" sz="1800" dirty="0" smtClean="0"/>
                        <a:t>Основные закономерности семейных отношений, позволяющие эффективно работать с родительской общественностью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025" y="88900"/>
            <a:ext cx="10902950" cy="993775"/>
          </a:xfrm>
        </p:spPr>
        <p:txBody>
          <a:bodyPr/>
          <a:lstStyle/>
          <a:p>
            <a:pPr algn="ctr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Педагогическая деятельность 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по реализации программ ДО</a:t>
            </a:r>
            <a:endParaRPr lang="ru-RU" sz="2800" b="1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00125"/>
          <a:ext cx="12192000" cy="5857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/>
                  </a:extLst>
                </a:gridCol>
                <a:gridCol w="4064000">
                  <a:extLst>
                    <a:ext uri="{9D8B030D-6E8A-4147-A177-3AD203B41FA5}"/>
                  </a:extLst>
                </a:gridCol>
                <a:gridCol w="4064000">
                  <a:extLst>
                    <a:ext uri="{9D8B030D-6E8A-4147-A177-3AD203B41FA5}"/>
                  </a:extLst>
                </a:gridCol>
              </a:tblGrid>
              <a:tr h="452241">
                <a:tc>
                  <a:txBody>
                    <a:bodyPr/>
                    <a:lstStyle/>
                    <a:p>
                      <a:r>
                        <a:rPr lang="ru-RU" sz="1800" i="1" dirty="0" smtClean="0"/>
                        <a:t>Трудовые действия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/>
                        <a:t>Необходимые знания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Необходимые умения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40503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Участие в разработке ОП образовательной организации в соответствии с ФГОС. Участие в создании безопасной и психологически комфортной образовательной среды ОУ.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Планирование и реализация образовательной работы в группе детей раннего и/или дошкольного возраста в соответствии с ФГОС и ОП.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Организация и проведение педагогического мониторинга освоения детьми образовательной программы и анализ образовательной работы в группе детей</a:t>
                      </a:r>
                    </a:p>
                    <a:p>
                      <a:r>
                        <a:rPr lang="ru-RU" sz="1400" dirty="0" smtClean="0"/>
                        <a:t>Развитие профессионально значимых компетенций, необходимых для решения образовательных задач развития детей дошкольного возраста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Специфика дошкольного образования и особенностей организации работы с детьми раннего и дошкольного возраста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Основные психологические подходы: культурно-исторический, деятельностный и личностный.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Общие закономерности развития ребенка в раннем и дошкольном возрасте.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/>
                        <a:t>Современные тенденции развития дошкольного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Организовывать виды деятельности, осуществляемые в дошкольном возрасте: предметная, познавательно-исследовательская, игра (ролевая, режиссерская, с правилом), продуктивная.</a:t>
                      </a:r>
                    </a:p>
                    <a:p>
                      <a:r>
                        <a:rPr lang="ru-RU" sz="1600" dirty="0" smtClean="0"/>
                        <a:t>Владеть всеми видами развивающих деятельностей дошкольника (игровой, продуктивной, познавательно-исследовательской). </a:t>
                      </a:r>
                    </a:p>
                    <a:p>
                      <a:r>
                        <a:rPr lang="ru-RU" sz="1600" dirty="0" smtClean="0"/>
                        <a:t>Выстраивать партнерское взаимодействие с родителями .</a:t>
                      </a:r>
                    </a:p>
                    <a:p>
                      <a:r>
                        <a:rPr lang="ru-RU" sz="1600" dirty="0" smtClean="0"/>
                        <a:t>Владеть </a:t>
                      </a:r>
                      <a:r>
                        <a:rPr lang="ru-RU" sz="1600" dirty="0" err="1" smtClean="0"/>
                        <a:t>ИКТ-компетентностями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914400">
              <a:spcBef>
                <a:spcPct val="20000"/>
              </a:spcBef>
              <a:buClr>
                <a:srgbClr val="E4005C"/>
              </a:buClr>
              <a:buSzPct val="70000"/>
              <a:defRPr/>
            </a:pPr>
            <a:r>
              <a:rPr lang="ru-RU" sz="96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Диаграмма 5"/>
          <p:cNvGraphicFramePr>
            <a:graphicFrameLocks/>
          </p:cNvGraphicFramePr>
          <p:nvPr/>
        </p:nvGraphicFramePr>
        <p:xfrm>
          <a:off x="-50800" y="-50800"/>
          <a:ext cx="12293600" cy="6959600"/>
        </p:xfrm>
        <a:graphic>
          <a:graphicData uri="http://schemas.openxmlformats.org/presentationml/2006/ole">
            <p:oleObj spid="_x0000_s22529" r:id="rId3" imgW="12290601" imgH="6956139" progId="Excel.Chart.8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3" name="Диаграмма 5"/>
          <p:cNvGraphicFramePr>
            <a:graphicFrameLocks/>
          </p:cNvGraphicFramePr>
          <p:nvPr/>
        </p:nvGraphicFramePr>
        <p:xfrm>
          <a:off x="-50800" y="-50800"/>
          <a:ext cx="12293600" cy="6959600"/>
        </p:xfrm>
        <a:graphic>
          <a:graphicData uri="http://schemas.openxmlformats.org/presentationml/2006/ole">
            <p:oleObj spid="_x0000_s23553" r:id="rId3" imgW="12290601" imgH="6956139" progId="Excel.Chart.8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075" y="266700"/>
            <a:ext cx="11155363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5838" y="617538"/>
            <a:ext cx="9404350" cy="6010275"/>
          </a:xfrm>
        </p:spPr>
        <p:txBody>
          <a:bodyPr rtlCol="0">
            <a:normAutofit/>
          </a:bodyPr>
          <a:lstStyle/>
          <a:p>
            <a:pPr marL="101600" indent="0" defTabSz="914400" fontAlgn="auto">
              <a:lnSpc>
                <a:spcPts val="2210"/>
              </a:lnSpc>
              <a:spcBef>
                <a:spcPts val="0"/>
              </a:spcBef>
              <a:spcAft>
                <a:spcPts val="350"/>
              </a:spcAft>
              <a:buClrTx/>
              <a:buFont typeface="Wingdings 3" charset="2"/>
              <a:buNone/>
              <a:defRPr/>
            </a:pPr>
            <a:endParaRPr lang="ru" sz="2400" b="1" dirty="0" smtClean="0">
              <a:solidFill>
                <a:srgbClr val="C00000"/>
              </a:solidFill>
              <a:latin typeface="Times New Roman"/>
            </a:endParaRPr>
          </a:p>
          <a:p>
            <a:pPr marL="101600" indent="0" defTabSz="914400" fontAlgn="auto">
              <a:lnSpc>
                <a:spcPts val="2210"/>
              </a:lnSpc>
              <a:spcBef>
                <a:spcPts val="0"/>
              </a:spcBef>
              <a:spcAft>
                <a:spcPts val="350"/>
              </a:spcAft>
              <a:buClrTx/>
              <a:buFont typeface="Wingdings 3" charset="2"/>
              <a:buNone/>
              <a:defRPr/>
            </a:pPr>
            <a:endParaRPr lang="ru" sz="2400" b="1" dirty="0">
              <a:solidFill>
                <a:srgbClr val="C00000"/>
              </a:solidFill>
              <a:latin typeface="Times New Roman"/>
            </a:endParaRPr>
          </a:p>
          <a:p>
            <a:pPr marL="101600" indent="0" defTabSz="914400" fontAlgn="auto">
              <a:lnSpc>
                <a:spcPts val="2210"/>
              </a:lnSpc>
              <a:spcBef>
                <a:spcPts val="0"/>
              </a:spcBef>
              <a:spcAft>
                <a:spcPts val="350"/>
              </a:spcAft>
              <a:buClrTx/>
              <a:buFont typeface="Wingdings 3" charset="2"/>
              <a:buNone/>
              <a:defRPr/>
            </a:pPr>
            <a:r>
              <a:rPr lang="ru" sz="2400" b="1" dirty="0" smtClean="0">
                <a:solidFill>
                  <a:srgbClr val="C00000"/>
                </a:solidFill>
                <a:latin typeface="Times New Roman"/>
              </a:rPr>
              <a:t>Глобализация </a:t>
            </a:r>
            <a:r>
              <a:rPr lang="ru" sz="2400" b="1" dirty="0">
                <a:solidFill>
                  <a:srgbClr val="C00000"/>
                </a:solidFill>
                <a:latin typeface="Times New Roman"/>
              </a:rPr>
              <a:t>образования </a:t>
            </a:r>
            <a:r>
              <a:rPr lang="ru" sz="2400" dirty="0">
                <a:solidFill>
                  <a:prstClr val="black"/>
                </a:solidFill>
                <a:latin typeface="Times New Roman"/>
              </a:rPr>
              <a:t>- процесс все большего приспособления</a:t>
            </a:r>
          </a:p>
          <a:p>
            <a:pPr marL="101600" indent="0" defTabSz="914400" fontAlgn="auto">
              <a:lnSpc>
                <a:spcPts val="2210"/>
              </a:lnSpc>
              <a:spcBef>
                <a:spcPts val="0"/>
              </a:spcBef>
              <a:spcAft>
                <a:spcPts val="1190"/>
              </a:spcAft>
              <a:buClrTx/>
              <a:buFont typeface="Wingdings 3" charset="2"/>
              <a:buNone/>
              <a:defRPr/>
            </a:pPr>
            <a:r>
              <a:rPr lang="ru" sz="2400" dirty="0">
                <a:solidFill>
                  <a:prstClr val="black"/>
                </a:solidFill>
                <a:latin typeface="Times New Roman"/>
              </a:rPr>
              <a:t>системы обучения к запросам глобальной рыночной экономики</a:t>
            </a:r>
            <a:r>
              <a:rPr lang="ru" sz="2400" dirty="0" smtClean="0">
                <a:solidFill>
                  <a:prstClr val="black"/>
                </a:solidFill>
                <a:latin typeface="Times New Roman"/>
              </a:rPr>
              <a:t>.</a:t>
            </a:r>
          </a:p>
          <a:p>
            <a:pPr marL="101600" indent="0" defTabSz="914400" fontAlgn="auto">
              <a:lnSpc>
                <a:spcPts val="2210"/>
              </a:lnSpc>
              <a:spcBef>
                <a:spcPts val="0"/>
              </a:spcBef>
              <a:spcAft>
                <a:spcPts val="1190"/>
              </a:spcAft>
              <a:buClrTx/>
              <a:buFont typeface="Wingdings 3" charset="2"/>
              <a:buNone/>
              <a:defRPr/>
            </a:pPr>
            <a:endParaRPr lang="ru" sz="2400" dirty="0">
              <a:solidFill>
                <a:prstClr val="black"/>
              </a:solidFill>
              <a:latin typeface="Times New Roman"/>
            </a:endParaRPr>
          </a:p>
          <a:p>
            <a:pPr marL="101600" indent="0" defTabSz="914400" fontAlgn="auto">
              <a:lnSpc>
                <a:spcPts val="2210"/>
              </a:lnSpc>
              <a:spcBef>
                <a:spcPts val="0"/>
              </a:spcBef>
              <a:spcAft>
                <a:spcPts val="1190"/>
              </a:spcAft>
              <a:buClrTx/>
              <a:buFont typeface="Wingdings 3" charset="2"/>
              <a:buNone/>
              <a:defRPr/>
            </a:pPr>
            <a:endParaRPr lang="ru" sz="2400" dirty="0" smtClean="0">
              <a:solidFill>
                <a:prstClr val="black"/>
              </a:solidFill>
              <a:latin typeface="Times New Roman"/>
            </a:endParaRPr>
          </a:p>
          <a:p>
            <a:pPr marL="101600" indent="0" defTabSz="914400" fontAlgn="auto">
              <a:lnSpc>
                <a:spcPts val="2210"/>
              </a:lnSpc>
              <a:spcBef>
                <a:spcPts val="0"/>
              </a:spcBef>
              <a:spcAft>
                <a:spcPts val="1190"/>
              </a:spcAft>
              <a:buClrTx/>
              <a:buFont typeface="Wingdings 3" charset="2"/>
              <a:buNone/>
              <a:defRPr/>
            </a:pPr>
            <a:endParaRPr lang="ru" sz="2400" dirty="0" smtClean="0">
              <a:solidFill>
                <a:prstClr val="black"/>
              </a:solidFill>
              <a:latin typeface="Times New Roman"/>
            </a:endParaRPr>
          </a:p>
          <a:p>
            <a:pPr marL="101600" indent="0" defTabSz="914400" fontAlgn="auto">
              <a:lnSpc>
                <a:spcPts val="2210"/>
              </a:lnSpc>
              <a:spcBef>
                <a:spcPts val="0"/>
              </a:spcBef>
              <a:spcAft>
                <a:spcPts val="1190"/>
              </a:spcAft>
              <a:buClrTx/>
              <a:buFont typeface="Wingdings 3" charset="2"/>
              <a:buNone/>
              <a:defRPr/>
            </a:pPr>
            <a:endParaRPr lang="ru" sz="2400" dirty="0">
              <a:solidFill>
                <a:prstClr val="black"/>
              </a:solidFill>
              <a:latin typeface="Times New Roman"/>
            </a:endParaRPr>
          </a:p>
          <a:p>
            <a:pPr marL="101600" indent="0" defTabSz="914400" fontAlgn="auto">
              <a:lnSpc>
                <a:spcPts val="2400"/>
              </a:lnSpc>
              <a:spcBef>
                <a:spcPts val="0"/>
              </a:spcBef>
              <a:spcAft>
                <a:spcPts val="1190"/>
              </a:spcAft>
              <a:buClrTx/>
              <a:buFont typeface="Wingdings 3" charset="2"/>
              <a:buNone/>
              <a:defRPr/>
            </a:pPr>
            <a:r>
              <a:rPr lang="ru" sz="2400" b="1" dirty="0">
                <a:solidFill>
                  <a:srgbClr val="C00000"/>
                </a:solidFill>
                <a:latin typeface="Times New Roman"/>
              </a:rPr>
              <a:t>Модернизации профессионального образования - </a:t>
            </a:r>
            <a:r>
              <a:rPr lang="ru" sz="2400" dirty="0">
                <a:solidFill>
                  <a:prstClr val="black"/>
                </a:solidFill>
                <a:latin typeface="Times New Roman"/>
              </a:rPr>
              <a:t>политическая и общенациональная задача, цель которой состоит в создании механизма устойчивого развития системы образования, обеспечивающего формирование целостной естественно - научной картины мира, высокое качество образования, которое соответствует вызовам XXI века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kern="0" dirty="0">
                <a:solidFill>
                  <a:srgbClr val="8C00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Профессиональный стандарт педагога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3213" y="1558925"/>
            <a:ext cx="9931400" cy="4352925"/>
          </a:xfrm>
        </p:spPr>
        <p:txBody>
          <a:bodyPr rtlCol="0">
            <a:normAutofit/>
          </a:bodyPr>
          <a:lstStyle/>
          <a:p>
            <a:pPr defTabSz="914400">
              <a:spcBef>
                <a:spcPct val="20000"/>
              </a:spcBef>
              <a:buClr>
                <a:srgbClr val="E4005C"/>
              </a:buClr>
              <a:buSzPct val="70000"/>
              <a:buFont typeface="Wingdings 3" charset="2"/>
              <a:buNone/>
              <a:defRPr/>
            </a:pP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Профессиональный стандарт «Педагог (педагогическая</a:t>
            </a:r>
          </a:p>
          <a:p>
            <a:pPr defTabSz="914400">
              <a:spcBef>
                <a:spcPct val="20000"/>
              </a:spcBef>
              <a:buClr>
                <a:srgbClr val="E4005C"/>
              </a:buClr>
              <a:buSzPct val="70000"/>
              <a:buFont typeface="Wingdings 3" charset="2"/>
              <a:buNone/>
              <a:defRPr/>
            </a:pP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деятельность в сфере дошкольного, начального общего,</a:t>
            </a:r>
          </a:p>
          <a:p>
            <a:pPr defTabSz="914400">
              <a:spcBef>
                <a:spcPct val="20000"/>
              </a:spcBef>
              <a:buClr>
                <a:srgbClr val="E4005C"/>
              </a:buClr>
              <a:buSzPct val="70000"/>
              <a:buFont typeface="Wingdings 3" charset="2"/>
              <a:buNone/>
              <a:defRPr/>
            </a:pP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основного общего, среднего общего образования)</a:t>
            </a:r>
          </a:p>
          <a:p>
            <a:pPr defTabSz="914400">
              <a:spcBef>
                <a:spcPct val="20000"/>
              </a:spcBef>
              <a:buClr>
                <a:srgbClr val="E4005C"/>
              </a:buClr>
              <a:buSzPct val="70000"/>
              <a:buFont typeface="Wingdings 3" charset="2"/>
              <a:buNone/>
              <a:defRPr/>
            </a:pP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(воспитатель, учитель)»: </a:t>
            </a:r>
          </a:p>
          <a:p>
            <a:pPr defTabSz="914400">
              <a:spcBef>
                <a:spcPct val="20000"/>
              </a:spcBef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утвержден приказом Министерства труда и соцзащиты Российской Федерации от 18 октября 2013 г. N 544н;</a:t>
            </a:r>
          </a:p>
          <a:p>
            <a:pPr defTabSz="914400">
              <a:spcBef>
                <a:spcPct val="20000"/>
              </a:spcBef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зарегистрирован Министерством юстиции 6 декабря 2013 г.</a:t>
            </a:r>
          </a:p>
          <a:p>
            <a:pPr defTabSz="914400">
              <a:spcBef>
                <a:spcPct val="20000"/>
              </a:spcBef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вводится в массовое применение с 1 </a:t>
            </a:r>
            <a:r>
              <a:rPr lang="ru-RU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сентября 2019 </a:t>
            </a: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г.;</a:t>
            </a:r>
          </a:p>
          <a:p>
            <a:pPr defTabSz="914400">
              <a:spcBef>
                <a:spcPct val="20000"/>
              </a:spcBef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но с 2014 г.– режим апробации 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kern="0" dirty="0" smtClean="0">
                <a:solidFill>
                  <a:srgbClr val="8C00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Область применения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r>
              <a:rPr 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Применяется работодателями при формировании кадровой политики и в управлении персоналом, при организации обучения и аттестации работников, заключении трудовых договоров, разработке должностных инструкций и </a:t>
            </a:r>
            <a:r>
              <a:rPr lang="ru-RU" sz="2800" b="1" u="sng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установлении систем оплаты труда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kern="0" dirty="0">
                <a:solidFill>
                  <a:srgbClr val="8C00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Профессиональный стандарт педагога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6438" y="1636713"/>
            <a:ext cx="9528175" cy="5221287"/>
          </a:xfrm>
        </p:spPr>
        <p:txBody>
          <a:bodyPr rtlCol="0">
            <a:normAutofit/>
          </a:bodyPr>
          <a:lstStyle/>
          <a:p>
            <a:pPr defTabSz="914400">
              <a:lnSpc>
                <a:spcPct val="90000"/>
              </a:lnSpc>
              <a:spcBef>
                <a:spcPct val="20000"/>
              </a:spcBef>
              <a:buClr>
                <a:srgbClr val="E4005C"/>
              </a:buClr>
              <a:buSzPct val="70000"/>
              <a:buFont typeface="Wingdings 3" charset="2"/>
              <a:buChar char=""/>
              <a:defRPr/>
            </a:pP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Профессиональный стандарт – </a:t>
            </a:r>
            <a:r>
              <a:rPr lang="ru-RU" sz="2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документ,</a:t>
            </a: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содержащий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  <a:buClr>
                <a:srgbClr val="E4005C"/>
              </a:buClr>
              <a:buSzPct val="70000"/>
              <a:buFont typeface="Wingdings 3" charset="2"/>
              <a:buNone/>
              <a:defRPr/>
            </a:pP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характеристику </a:t>
            </a:r>
            <a:r>
              <a:rPr lang="ru-RU" sz="24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квалификации</a:t>
            </a: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необходимой работнику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  <a:buClr>
                <a:srgbClr val="E4005C"/>
              </a:buClr>
              <a:buSzPct val="70000"/>
              <a:buFont typeface="Wingdings 3" charset="2"/>
              <a:buNone/>
              <a:defRPr/>
            </a:pP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для осуществления определенного вида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  <a:buClr>
                <a:srgbClr val="E4005C"/>
              </a:buClr>
              <a:buSzPct val="70000"/>
              <a:buFont typeface="Wingdings 3" charset="2"/>
              <a:buNone/>
              <a:defRPr/>
            </a:pP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профессиональной деятельности  ( ст.195.1 ТК РФ).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  <a:buClr>
                <a:srgbClr val="E4005C"/>
              </a:buClr>
              <a:buSzPct val="70000"/>
              <a:buFont typeface="Wingdings 3" charset="2"/>
              <a:buNone/>
              <a:defRPr/>
            </a:pP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  <a:buClr>
                <a:srgbClr val="E4005C"/>
              </a:buClr>
              <a:buSzPct val="70000"/>
              <a:buFont typeface="Wingdings 3" charset="2"/>
              <a:buChar char=""/>
              <a:defRPr/>
            </a:pP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Содержит перечисление трудовых действий, которые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  <a:buClr>
                <a:srgbClr val="E4005C"/>
              </a:buClr>
              <a:buSzPct val="70000"/>
              <a:buFont typeface="Wingdings 3" charset="2"/>
              <a:buNone/>
              <a:defRPr/>
            </a:pP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должен выполнять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  <a:buClr>
                <a:srgbClr val="E4005C"/>
              </a:buClr>
              <a:buSzPct val="70000"/>
              <a:buFont typeface="Wingdings 3" charset="2"/>
              <a:buNone/>
              <a:defRPr/>
            </a:pP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специалист в рамках своих профессиональных функций,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  <a:buClr>
                <a:srgbClr val="E4005C"/>
              </a:buClr>
              <a:buSzPct val="70000"/>
              <a:buFont typeface="Wingdings 3" charset="2"/>
              <a:buNone/>
              <a:defRPr/>
            </a:pP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 определяет требования к необходимым для этого 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  <a:buClr>
                <a:srgbClr val="E4005C"/>
              </a:buClr>
              <a:buSzPct val="70000"/>
              <a:buFont typeface="Wingdings 3" charset="2"/>
              <a:buNone/>
              <a:defRPr/>
            </a:pPr>
            <a:r>
              <a:rPr lang="ru-RU" sz="2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умениям и знаниям</a:t>
            </a: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643</TotalTime>
  <Words>1648</Words>
  <Application>Microsoft Office PowerPoint</Application>
  <PresentationFormat>Произвольный</PresentationFormat>
  <Paragraphs>223</Paragraphs>
  <Slides>28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18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57" baseType="lpstr">
      <vt:lpstr>Century Gothic</vt:lpstr>
      <vt:lpstr>Arial</vt:lpstr>
      <vt:lpstr>Wingdings 3</vt:lpstr>
      <vt:lpstr>Calibri</vt:lpstr>
      <vt:lpstr>Times New Roman</vt:lpstr>
      <vt:lpstr>Wingdings</vt:lpstr>
      <vt:lpstr>System</vt:lpstr>
      <vt:lpstr>Franklin Gothic Book</vt:lpstr>
      <vt:lpstr>Constantia</vt:lpstr>
      <vt:lpstr>Courier New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Диаграмма Microsoft Excel</vt:lpstr>
      <vt:lpstr>   Методическая консультация:     «Профессиональный стандарт педагога как основа оценки  педагогической  деятельности и профессионального развития  педагога» </vt:lpstr>
      <vt:lpstr>Слайд 2</vt:lpstr>
      <vt:lpstr>Слайд 3</vt:lpstr>
      <vt:lpstr>Слайд 4</vt:lpstr>
      <vt:lpstr>Слайд 5</vt:lpstr>
      <vt:lpstr>Слайд 6</vt:lpstr>
      <vt:lpstr>Профессиональный стандарт педагога</vt:lpstr>
      <vt:lpstr>Область применения</vt:lpstr>
      <vt:lpstr>Профессиональный стандарт педагога</vt:lpstr>
      <vt:lpstr>Трудовой кодекс РФ (в новой редакции)</vt:lpstr>
      <vt:lpstr>Федеральный закон от 29.12.2012 № 273-ФЗ "Об образовании в Российской Федерации"</vt:lpstr>
      <vt:lpstr>ПРИМЕНЕНИЕ ПС по ВЭД «Образование»</vt:lpstr>
      <vt:lpstr>Слайд 13</vt:lpstr>
      <vt:lpstr>Слайд 14</vt:lpstr>
      <vt:lpstr>Федеральный закон от 29.12.2012 № 273-ФЗ "Об образовании в Российской Федерации"</vt:lpstr>
      <vt:lpstr>Зачем нужен профессиональный стандарт педагога? </vt:lpstr>
      <vt:lpstr>Структура профессиональных стандартов</vt:lpstr>
      <vt:lpstr>Структура профессиональных стандартов</vt:lpstr>
      <vt:lpstr>Слайд 19</vt:lpstr>
      <vt:lpstr>Слайд 20</vt:lpstr>
      <vt:lpstr>Слайд 21</vt:lpstr>
      <vt:lpstr>Слайд 22</vt:lpstr>
      <vt:lpstr>Слайд 23</vt:lpstr>
      <vt:lpstr>Общепедагогическая функция</vt:lpstr>
      <vt:lpstr>Воспитательная функция</vt:lpstr>
      <vt:lpstr>Развивающая деятельность</vt:lpstr>
      <vt:lpstr>Педагогическая деятельность  по реализации программ ДО</vt:lpstr>
      <vt:lpstr>Слайд 28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Профессиональный стандарт педагога как основа оценки  педагогической  деятельности и профессионального развития  педагога</dc:title>
  <dc:creator>Наталья Заморская</dc:creator>
  <cp:lastModifiedBy>user</cp:lastModifiedBy>
  <cp:revision>92</cp:revision>
  <dcterms:created xsi:type="dcterms:W3CDTF">2016-12-14T08:43:35Z</dcterms:created>
  <dcterms:modified xsi:type="dcterms:W3CDTF">2017-11-23T01:08:17Z</dcterms:modified>
</cp:coreProperties>
</file>