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62" r:id="rId3"/>
    <p:sldId id="263" r:id="rId4"/>
    <p:sldId id="264" r:id="rId5"/>
    <p:sldId id="266" r:id="rId6"/>
    <p:sldId id="275" r:id="rId7"/>
    <p:sldId id="267" r:id="rId8"/>
    <p:sldId id="271" r:id="rId9"/>
    <p:sldId id="268" r:id="rId10"/>
    <p:sldId id="269" r:id="rId11"/>
    <p:sldId id="270" r:id="rId12"/>
    <p:sldId id="272" r:id="rId13"/>
    <p:sldId id="273" r:id="rId14"/>
    <p:sldId id="274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3A3E6"/>
    <a:srgbClr val="ECF3F9"/>
    <a:srgbClr val="383229"/>
    <a:srgbClr val="003374"/>
    <a:srgbClr val="FFC900"/>
    <a:srgbClr val="173A8D"/>
    <a:srgbClr val="129481"/>
    <a:srgbClr val="0F274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03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F78F58C-9975-470A-A63D-BB27074D87CD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E9E0442-CB3D-40C8-9706-70278186F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2BE38-ECC0-4957-A8EF-F05B2CBE1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9C0B8-B89D-44EA-A137-3E9DEAF0A21A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98E49-4C9A-4088-BDAE-2CEB26399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6E107-76AD-40D1-9EEF-8555CCEFB743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1C16-5567-457B-BA9E-9508D24F4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99CF4-12AD-4975-BC8E-6722656242C9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309EF-CF55-419B-A612-C756942D7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47441-2802-403C-9CF4-DD74768E205D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C9F48-914E-49B4-8D7E-E50B5278D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A514A-552F-4246-AF72-ED9249EB5E99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84826-7A22-4D9E-AC23-4ABAE2F1C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9D62-A5E0-4D75-AC8B-14A6B3D1DE6F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B495C-81C9-4DC1-8141-A353EA600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FA8C5-883B-43A5-A18E-1001C4A43178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902FB-C356-439C-976B-33A2F9A80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3400B-E2A5-40C2-A894-F07213DE2FEB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1DDCB-20AC-433F-B94D-3196D2C16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4F6A7-7F33-4DCF-B9B4-2B42BEE321FA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6F13-DAF8-4F25-938F-AB0EB33D5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81415-E107-43CF-96EA-3EF20748F061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D60ED-0772-4D31-9810-5C5CEDEBA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ED09D-7804-493B-A3E2-B292E55EBF91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9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610CDF-DBF3-4489-BF47-359BF247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395CDC-65B7-460A-9874-E0E56FB25511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465263"/>
            <a:ext cx="78867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92100"/>
            <a:ext cx="78867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image" Target="../media/image14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38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8550" y="1243013"/>
            <a:ext cx="4340225" cy="28082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/>
            </a:r>
            <a:b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М</a:t>
            </a:r>
            <a:r>
              <a:rPr lang="ru-RU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униципальное казённое дошкольное образовательное  учреждение «Детский сад «Пушинка» п. Армань»</a:t>
            </a:r>
            <a:br>
              <a:rPr lang="ru-RU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Портфолио</a:t>
            </a:r>
            <a:b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учителя-логопеда</a:t>
            </a:r>
            <a:b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Аксёновой Татьяны Николаевны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15913"/>
            <a:ext cx="7886700" cy="3175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ECF3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и поощрения</a:t>
            </a:r>
            <a:endParaRPr lang="ru-RU" sz="2400" dirty="0">
              <a:solidFill>
                <a:srgbClr val="ECF3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315913" y="1260475"/>
            <a:ext cx="71437" cy="1500188"/>
          </a:xfrm>
        </p:spPr>
        <p:txBody>
          <a:bodyPr/>
          <a:lstStyle/>
          <a:p>
            <a:endParaRPr lang="ru-RU" smtClean="0"/>
          </a:p>
        </p:txBody>
      </p:sp>
      <p:graphicFrame>
        <p:nvGraphicFramePr>
          <p:cNvPr id="23603" name="Group 51"/>
          <p:cNvGraphicFramePr>
            <a:graphicFrameLocks noGrp="1"/>
          </p:cNvGraphicFramePr>
          <p:nvPr/>
        </p:nvGraphicFramePr>
        <p:xfrm>
          <a:off x="176213" y="801688"/>
          <a:ext cx="8815387" cy="5854700"/>
        </p:xfrm>
        <a:graphic>
          <a:graphicData uri="http://schemas.openxmlformats.org/drawingml/2006/table">
            <a:tbl>
              <a:tblPr/>
              <a:tblGrid>
                <a:gridCol w="1101725"/>
                <a:gridCol w="3776662"/>
                <a:gridCol w="2719388"/>
                <a:gridCol w="1217612"/>
              </a:tblGrid>
              <a:tr h="193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A3E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Вид награды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3A3E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474" marR="37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A3E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Достижение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3A3E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474" marR="37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A3E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 кого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3A3E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474" marR="37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A3E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3A3E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474" marR="37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217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A3E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Благодарственное письмо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3A3E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474" marR="37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A3E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Добросовестный труд в системе образования Ольского района, личный вклад в дело воспитания детей дошкольного возраста и в связи с празднованием 85 – летия со дня образования Ольского района и Днём воспитателя и всех дошкольных работников.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3A3E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474" marR="37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A3E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Глава муниципального образования «Ольский район» В.О. Форостовский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3A3E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474" marR="37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A3E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3A3E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474" marR="37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A3E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Почётная грамота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3A3E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474" marR="37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A3E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Добросовестный труд, творческое отношение к образовательной деятельности. В честь празднования Дня дошкольного образования.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3A3E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474" marR="37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A3E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Заведующий МБДОУ «Детский сад «Пушинка» п. Армань» Махортова Е.Н.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3A3E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474" marR="37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A3E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3A3E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474" marR="37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A3E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Диплом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3A3E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474" marR="37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A3E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Лауреат конкурса прикладного творчества «Души прекрасные порывы» посвящённой 295-летию п. Армань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3A3E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474" marR="37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A3E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Глава МО п Армань И.А. Шарифулина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3A3E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474" marR="37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A3E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3A3E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474" marR="37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217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A3E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Диплом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3A3E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474" marR="37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A3E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Призёр конкурса декоративно-прикладного и изобразительного творчества «Здравствуй, здравствуй, Новый год!» среди воспитанников, учащихся и педагогов образовательных учреждений МО «Ольский район» в номинации «Работы педагогов».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3A3E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474" marR="37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A3E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Руководитель Управления образования МО «Ольский район» И. А. Сиротин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3A3E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474" marR="37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A3E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3A3E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474" marR="37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A3E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Диплом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3A3E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474" marR="37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A3E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Победитель в номинации «Духовность и гармония, продолжение педагогической династии» в районном конкурсе «Педагогический дебют – 2015».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3A3E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474" marR="37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A3E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Руководитель Управления образования МО «Ольский район» И. А. Сиротин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3A3E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474" marR="37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A3E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3A3E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474" marR="37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A3E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Диплом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3A3E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474" marR="37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A3E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Призёр районного конкурса «Педагогический дебют – 2015»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3A3E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474" marR="37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A3E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Руководитель Управления образования МО «Ольский район» И. А. Сиротин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3A3E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474" marR="37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A3E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3A3E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474" marR="37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A3E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Благодарность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3A3E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474" marR="37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A3E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Качественная подготовка и проведение новогоднего утренника, творчество и любовь к детям.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3A3E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474" marR="37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A3E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Заведующий МКДОУ «Детский сад «Пушинка» п. Армань» Кириченко М. В.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3A3E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474" marR="37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A3E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3A3E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474" marR="37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92125" y="620713"/>
          <a:ext cx="8347075" cy="5868987"/>
        </p:xfrm>
        <a:graphic>
          <a:graphicData uri="http://schemas.openxmlformats.org/drawingml/2006/table">
            <a:tbl>
              <a:tblPr firstRow="1" firstCol="1" bandRow="1"/>
              <a:tblGrid>
                <a:gridCol w="1101968"/>
                <a:gridCol w="3921677"/>
                <a:gridCol w="2295620"/>
                <a:gridCol w="1027565"/>
              </a:tblGrid>
              <a:tr h="2584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Благодарственное письмо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Празднование 50-летия  детского сада «Пушинка» п. Армань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Губернатор Магаданской области В. Печёный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336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Благодарственное  письмо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добросовестный многолетний труд, высокий профессионализм, личный вклад в организацию и совершенствование образовательного процесса, и в связи с празднованием 300-летия со дня образования посёлка Армань.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Председатель Магаданской областной Думы С.А. Абрамов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68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Благодарность 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  в выставке «Наши увлечения» посвящённой 300-летнему юбилею посёлка Армань.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Оргкомитет 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68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Благодарность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 в конкурсе «Колымский огород» посвящённому 300-летнему юбилею посёлка Армань.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Оргкомитет 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76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Благодарность 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 в конкурсе «Радуга» посвящённому 300-летнему юбилею посёлка Армань.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Оргкомитет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044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Сертификат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Участник семинара «Диагностические и коррекционно-развивающие программы психолого-педагогического и социального сопровождения детей в учреждениях образования»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Региональный директор НПФ «Амалтея» г Санкт-Петербург М.Е. Паскаренко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752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Сертификат 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 в областном конкурсе на лучший плакат среди молодёжи области, посвящённый выборам президента Российской Федерации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Председатель Избирательной комиссии Магаданской области Н.Н. Жуков.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76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Благодарность 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Обмен опытом работы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И.о. ректора ИРО и ПКПК г. Магадана А.В. Иванов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752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Диплом 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Победитель Всероссийского дистанционного педагогического конкурса «Лучшая педагогическая разработка» в  номинации «Методические разработки логопеда».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Председатель организационного комитета к.п.н., доцент Т.Б. Велекжанина</a:t>
                      </a:r>
                      <a:endParaRPr lang="ru-RU" sz="120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53A3E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200" dirty="0">
                        <a:solidFill>
                          <a:srgbClr val="53A3E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31" marR="35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 descr="C:\Users\User\Desktop\портфолио\скан благодарности\жюр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78583">
            <a:off x="574675" y="561975"/>
            <a:ext cx="170021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2" descr="C:\Users\User\Desktop\портфолио\скан благодарности\форостовсий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35523">
            <a:off x="2068513" y="330200"/>
            <a:ext cx="19685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3" descr="C:\Users\User\Desktop\портфолио\скан благодарности\добросовестный труд 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297783">
            <a:off x="3471863" y="1030288"/>
            <a:ext cx="18796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" descr="C:\Users\User\Desktop\портфолио\скан благодарности\295 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397630">
            <a:off x="331788" y="2735263"/>
            <a:ext cx="182880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5" descr="C:\Users\User\Desktop\портфолио\скан благодарности\новый год 0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422852">
            <a:off x="2051050" y="2130425"/>
            <a:ext cx="189865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6" descr="C:\Users\User\Desktop\портфолио\скан благодарности\дебют 0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413324">
            <a:off x="4271963" y="211138"/>
            <a:ext cx="1995487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7" descr="C:\Users\User\Desktop\портфолио\скан благодарности\дебют  победитель 0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313027">
            <a:off x="6637338" y="163513"/>
            <a:ext cx="20224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Рисунок 8" descr="C:\Users\User\Desktop\портфолио\скан благодарности\благо утрен 00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1338751">
            <a:off x="5006975" y="2122488"/>
            <a:ext cx="2120900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Рисунок 9" descr="C:\Users\User\Desktop\портфолио\скан благодарности\губер 00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1309757">
            <a:off x="6626225" y="1998663"/>
            <a:ext cx="1981200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Рисунок 10" descr="C:\Users\User\Desktop\портфолио\скан благодарности\дума 00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1396182">
            <a:off x="3800475" y="3054350"/>
            <a:ext cx="1857375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Рисунок 11" descr="C:\Users\User\Desktop\портфолио\скан благодарности\наши увлечения 00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1453112">
            <a:off x="1487488" y="3611563"/>
            <a:ext cx="1954212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Рисунок 12" descr="C:\Users\User\Desktop\портфолио\скан благодарности\огород 00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-1376011">
            <a:off x="5354638" y="3260725"/>
            <a:ext cx="173355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Рисунок 13" descr="C:\Users\User\Desktop\портфолио\скан благодарности\радуга бл 001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1384234">
            <a:off x="2770188" y="3816350"/>
            <a:ext cx="1798637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Рисунок 14" descr="C:\Users\User\Desktop\портфолио\скан благодарности\сертификат 00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1284186">
            <a:off x="6569075" y="3789363"/>
            <a:ext cx="1624013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Рисунок 15" descr="C:\Users\User\Desktop\портфолио\скан благодарности\сертиф 001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-1251042">
            <a:off x="3887788" y="4518025"/>
            <a:ext cx="1684337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Рисунок 16" descr="C:\Users\User\Desktop\портфолио\скан благодарности\конкурс 002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-1530145">
            <a:off x="606425" y="4427538"/>
            <a:ext cx="1684338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703263" y="288925"/>
            <a:ext cx="8170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в работе методических объединений, в разработке программно-методического сопровождения образовательного процесса, профессиональных конкурсах.</a:t>
            </a:r>
            <a:endParaRPr lang="ru-RU"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676" name="Group 52"/>
          <p:cNvGraphicFramePr>
            <a:graphicFrameLocks noGrp="1"/>
          </p:cNvGraphicFramePr>
          <p:nvPr/>
        </p:nvGraphicFramePr>
        <p:xfrm>
          <a:off x="169863" y="1028700"/>
          <a:ext cx="8815387" cy="6186488"/>
        </p:xfrm>
        <a:graphic>
          <a:graphicData uri="http://schemas.openxmlformats.org/drawingml/2006/table">
            <a:tbl>
              <a:tblPr/>
              <a:tblGrid>
                <a:gridCol w="752475"/>
                <a:gridCol w="3073400"/>
                <a:gridCol w="3073400"/>
                <a:gridCol w="1916112"/>
              </a:tblGrid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Дата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Название 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Вид деятельности, название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Где проходило мероприятие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января 2016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Районное методическое объединение «Современные образовательные технологии».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Мастер-класс «Логоритмика»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МКДОУ «Детский сад «Золотой ключик» п. Ола»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августа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Областное педагогическое совещание «Внедрение федерального государственного образовательного стандарта общего и профессионального образования в Магаданской области: результаты, проблемы, перспективы».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Слушатель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Молодёжный центр г. Магадан.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99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августа 2016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Областное педагогическое совещание «Внедрение ФГОС дошкольного образования в воспитательно-образовательный процесс дошкольных образовательных организаций».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Мастер-класс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«Игра как средство реализации ФГОС ДО в коррекционной деятельности логопеда».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МБДОУ «Детский сад присмотра и оздоровления № 4»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28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сентября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2016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Районное методическое объединение «Инновационные технологии в логопедической практике»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Мастер-класс на тему: «Мнемотехника в логопедической практике, как средство повышения качества обучения детей дошкольного возраста»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МКДОУ «Детский сад «Золотой ключик» п. Ола»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декабрь 2016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Районное  методическое объединение педагогов доу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Слушатель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п. Ола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март 2017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Расширенное заседание коллегии комитета образования МО «Ольский городской округ», посвященное вопросам здоровьесбережения детей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Мастер-класс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«Речевые тренажёры – нетрадиционное оборудование в логопедической практике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МКОУ СОШ п. Армань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29 ноября 2017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Плановая логопедическая проверка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Подгрупповое занятие «Обувь»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МКДОК «Детский сад «Пушинка» п. Армань»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в профессиональных конкурсах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0738" y="1397000"/>
          <a:ext cx="7467600" cy="3749675"/>
        </p:xfrm>
        <a:graphic>
          <a:graphicData uri="http://schemas.openxmlformats.org/drawingml/2006/table">
            <a:tbl>
              <a:tblPr/>
              <a:tblGrid>
                <a:gridCol w="1866900"/>
                <a:gridCol w="1866900"/>
                <a:gridCol w="2397125"/>
                <a:gridCol w="13366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Дата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Название конкурса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Название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Категория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 2015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Районный конкурс «Педагогический дебют 2015»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«Создание логопедической группы в дошкольном учреждении, как средство коррекции речи детей» 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мастер-класс по песочной  терапии «Терем, теремок, кто в тереме живет?»;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Занятие на тему: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 Изготовление пирожных на день рождение Мишке» из песка 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Призёр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2018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Всероссийский дистанционный конкурс «Лучшая педагогическая разработка» в номинации «Методическая разработка логопеда»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«Речевые тренажёры – нетрадиционное оборудование в логопедической практике»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Лауреат 1 степени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chemeClr val="bg1"/>
                </a:solidFill>
              </a:rPr>
              <a:t>Тренажёры для развития речевого дыхания.</a:t>
            </a:r>
          </a:p>
        </p:txBody>
      </p:sp>
      <p:pic>
        <p:nvPicPr>
          <p:cNvPr id="28674" name="Picture 2" descr="P70207-0907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190984">
            <a:off x="387350" y="1323975"/>
            <a:ext cx="28448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P70207-0906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149070">
            <a:off x="2098675" y="1323975"/>
            <a:ext cx="30353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P70207-0905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131760">
            <a:off x="4454525" y="1412875"/>
            <a:ext cx="28448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P70207-09025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68627">
            <a:off x="5948363" y="2027238"/>
            <a:ext cx="3035300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6" descr="C:\Users\User\Documents\речевое дыхание\P70207-08585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305229">
            <a:off x="596900" y="3478213"/>
            <a:ext cx="2838450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7" descr="C:\Users\User\Documents\речевое дыхание\P70207-08593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220531">
            <a:off x="2674938" y="3014663"/>
            <a:ext cx="3027362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6" descr="P70207-09085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93888">
            <a:off x="4699000" y="2900363"/>
            <a:ext cx="2779713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7" descr="P70207-09110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1416538">
            <a:off x="6042025" y="3638550"/>
            <a:ext cx="3035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8" descr="P70213-09062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1228224">
            <a:off x="1577975" y="4559300"/>
            <a:ext cx="2779713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9" descr="P70213-11560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1223169">
            <a:off x="4237038" y="4535488"/>
            <a:ext cx="3051175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0" descr="P70213-11595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1279469">
            <a:off x="2865438" y="3673475"/>
            <a:ext cx="2779712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Просвещение родителей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..</a:t>
            </a:r>
          </a:p>
        </p:txBody>
      </p:sp>
      <p:pic>
        <p:nvPicPr>
          <p:cNvPr id="29698" name="Рисунок 2" descr="C:\Users\User\Desktop\портфолио\P80129-1031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93873">
            <a:off x="447675" y="1600200"/>
            <a:ext cx="2925763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3" descr="C:\Users\User\Desktop\портфолио\P80129-1035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38755">
            <a:off x="4722813" y="969963"/>
            <a:ext cx="29305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4" descr="C:\Users\User\Desktop\портфолио\P80129-1026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62369">
            <a:off x="5880100" y="3289300"/>
            <a:ext cx="2925763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5" descr="C:\Users\User\Desktop\портфолио\P80129-1027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11051">
            <a:off x="2139950" y="3548063"/>
            <a:ext cx="29876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Речевые зоны логопедического кабинета</a:t>
            </a:r>
          </a:p>
        </p:txBody>
      </p:sp>
      <p:pic>
        <p:nvPicPr>
          <p:cNvPr id="30722" name="Рисунок 2" descr="C:\Users\User\Desktop\P71117-1236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188" y="1322388"/>
            <a:ext cx="2066925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3" descr="C:\Users\User\Desktop\P71117-1233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4313" y="2811463"/>
            <a:ext cx="20669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4" descr="C:\Users\User\Desktop\P71117-1237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1075" y="1322388"/>
            <a:ext cx="2066925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5" descr="C:\Users\User\Desktop\P71117-1233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3238" y="2752725"/>
            <a:ext cx="20669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6" descr="C:\Users\User\Desktop\P71117-1249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4188" y="4616450"/>
            <a:ext cx="2066925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Рисунок 7" descr="C:\Users\User\Desktop\P71117-12514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21075" y="4616450"/>
            <a:ext cx="2066925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Рисунок 8" descr="C:\Users\User\Desktop\P71117-12410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00825" y="4573588"/>
            <a:ext cx="2065338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Рисунок 9" descr="C:\Users\User\Desktop\P71117-12380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37338" y="1322388"/>
            <a:ext cx="2065337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692150"/>
            <a:ext cx="7886700" cy="126523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ECF3F9"/>
                </a:solidFill>
              </a:rPr>
              <a:t>Раздел 1</a:t>
            </a:r>
            <a:br>
              <a:rPr lang="ru-RU" sz="3600" dirty="0">
                <a:solidFill>
                  <a:srgbClr val="ECF3F9"/>
                </a:solidFill>
              </a:rPr>
            </a:br>
            <a:r>
              <a:rPr lang="ru-RU" sz="3600" dirty="0">
                <a:solidFill>
                  <a:srgbClr val="ECF3F9"/>
                </a:solidFill>
              </a:rPr>
              <a:t>Общие сведения о педагогическом </a:t>
            </a:r>
            <a:r>
              <a:rPr lang="ru-RU" sz="3600" dirty="0" smtClean="0">
                <a:solidFill>
                  <a:srgbClr val="ECF3F9"/>
                </a:solidFill>
              </a:rPr>
              <a:t>работнике</a:t>
            </a:r>
            <a:endParaRPr lang="ru-RU" dirty="0"/>
          </a:p>
        </p:txBody>
      </p:sp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>
          <a:xfrm>
            <a:off x="623888" y="1981200"/>
            <a:ext cx="7886700" cy="4371975"/>
          </a:xfrm>
        </p:spPr>
        <p:txBody>
          <a:bodyPr/>
          <a:lstStyle/>
          <a:p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27050" y="2028825"/>
          <a:ext cx="7904163" cy="4513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431"/>
                <a:gridCol w="3585975"/>
                <a:gridCol w="3907999"/>
              </a:tblGrid>
              <a:tr h="2423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Фамилия, имя, отчество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Аксёнова Татьяна Николаевна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3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Год рождения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1984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19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Профессиональное образование: наименование образовательного учреждения, год окончания, полученная специальность и квалификация по диплому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Государственное образовательное учреждение высшего профессионального образования Северо-Восточный государственный университет, 2009 г, дошкольная педагогика и психология.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Частное образовательное учреждение дополнительного профессионального образования «Институт новых технологий в образовании», 2015 г. Логопедия.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3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Стаж педагогической работы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3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Стаж работы в данном учреждении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8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Должность, по которой аттестуется педагогический работник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Учитель-логопед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3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Стаж работы в данной должности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8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Наличие квалификационной категории по данной должности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Нет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647700" y="831850"/>
            <a:ext cx="7886700" cy="1831975"/>
          </a:xfrm>
        </p:spPr>
        <p:txBody>
          <a:bodyPr/>
          <a:lstStyle/>
          <a:p>
            <a:pPr indent="449263" algn="ctr">
              <a:lnSpc>
                <a:spcPct val="115000"/>
              </a:lnSpc>
              <a:spcAft>
                <a:spcPts val="1000"/>
              </a:spcAft>
            </a:pPr>
            <a:r>
              <a:rPr lang="ru-RU" sz="2400" smtClean="0">
                <a:solidFill>
                  <a:srgbClr val="ECF3F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2.</a:t>
            </a:r>
            <a:br>
              <a:rPr lang="ru-RU" sz="2400" smtClean="0">
                <a:solidFill>
                  <a:srgbClr val="ECF3F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smtClean="0">
                <a:solidFill>
                  <a:srgbClr val="ECF3F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Информационно-аналитический отчёт педагогического работника о профессиональной деятельности в межаттестационный период.</a:t>
            </a:r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658813" y="2690813"/>
            <a:ext cx="7886700" cy="3568700"/>
          </a:xfrm>
        </p:spPr>
        <p:txBody>
          <a:bodyPr/>
          <a:lstStyle/>
          <a:p>
            <a:r>
              <a:rPr lang="ru-RU" b="1" smtClean="0">
                <a:solidFill>
                  <a:srgbClr val="ECF3F9"/>
                </a:solidFill>
              </a:rPr>
              <a:t>Результаты освоения обучающимися образовательных программ по итогам мониторингов.</a:t>
            </a:r>
            <a:endParaRPr lang="ru-RU" smtClean="0">
              <a:solidFill>
                <a:srgbClr val="ECF3F9"/>
              </a:solidFill>
            </a:endParaRPr>
          </a:p>
          <a:p>
            <a:endParaRPr lang="ru-RU" smtClean="0"/>
          </a:p>
        </p:txBody>
      </p:sp>
      <p:graphicFrame>
        <p:nvGraphicFramePr>
          <p:cNvPr id="16387" name="Диаграмма 3"/>
          <p:cNvGraphicFramePr>
            <a:graphicFrameLocks/>
          </p:cNvGraphicFramePr>
          <p:nvPr/>
        </p:nvGraphicFramePr>
        <p:xfrm>
          <a:off x="1022350" y="3375025"/>
          <a:ext cx="5997575" cy="3297238"/>
        </p:xfrm>
        <a:graphic>
          <a:graphicData uri="http://schemas.openxmlformats.org/presentationml/2006/ole">
            <p:oleObj spid="_x0000_s16387" r:id="rId3" imgW="5998984" imgH="329822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612775" y="457200"/>
            <a:ext cx="7886700" cy="1525588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ECF3F9"/>
                </a:solidFill>
                <a:latin typeface="Times New Roman" pitchFamily="18" charset="0"/>
                <a:cs typeface="Times New Roman" pitchFamily="18" charset="0"/>
              </a:rPr>
              <a:t>Продуктивное использование новых образовательных технологий, включая информационные, а также цифровых образовательных ресурсов и средств.</a:t>
            </a:r>
            <a:r>
              <a:rPr lang="ru-RU" sz="2400" smtClean="0">
                <a:solidFill>
                  <a:srgbClr val="ECF3F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ECF3F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solidFill>
                <a:srgbClr val="ECF3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>
          <a:xfrm>
            <a:off x="623888" y="2074863"/>
            <a:ext cx="7886700" cy="1371600"/>
          </a:xfrm>
        </p:spPr>
        <p:txBody>
          <a:bodyPr/>
          <a:lstStyle/>
          <a:p>
            <a:endParaRPr lang="ru-RU" smtClean="0"/>
          </a:p>
        </p:txBody>
      </p:sp>
      <p:graphicFrame>
        <p:nvGraphicFramePr>
          <p:cNvPr id="17444" name="Group 36"/>
          <p:cNvGraphicFramePr>
            <a:graphicFrameLocks noGrp="1"/>
          </p:cNvGraphicFramePr>
          <p:nvPr/>
        </p:nvGraphicFramePr>
        <p:xfrm>
          <a:off x="468313" y="2193925"/>
          <a:ext cx="8323262" cy="4567238"/>
        </p:xfrm>
        <a:graphic>
          <a:graphicData uri="http://schemas.openxmlformats.org/drawingml/2006/table">
            <a:tbl>
              <a:tblPr/>
              <a:tblGrid>
                <a:gridCol w="1336675"/>
                <a:gridCol w="1231900"/>
                <a:gridCol w="2649537"/>
                <a:gridCol w="31051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Технология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Цель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Описание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Результат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знаний, умений и навыков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 игры, направленные на закрепление полученных знаний, развитие познавательных  способностей.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Владение речью как средством общения; обогащение активного словаря; развитие связной, грамматически правильной речи; развитие звуковой и интонационной культуры речи; фонематического слуха; знакомство с детской литературой.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Информационно-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Представление информации в электронном виде, её обработка и хранение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Медиа-ресурсы, как источник информации.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Компьютерная поддержка (создание картотек игр, иллюстрация, дидактических игр, мнемотаблиц, схем, печатных изданий и пр.)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Презентации для семинаров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обучения.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 сберегающие: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Дыхательная гимнастика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речевого дыхания.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Правильная техника выдоха с помощью специальных речевых тренажёров.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Обеспечение нормального звукообразования, создание условия для поддержания нормальной громкости речи, чёткого соблюдения пауз, сохранения плавности речи и интонационной выразительности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8613" y="420688"/>
          <a:ext cx="8639175" cy="5943600"/>
        </p:xfrm>
        <a:graphic>
          <a:graphicData uri="http://schemas.openxmlformats.org/drawingml/2006/table">
            <a:tbl>
              <a:tblPr/>
              <a:tblGrid>
                <a:gridCol w="2159000"/>
                <a:gridCol w="2160587"/>
                <a:gridCol w="2160588"/>
                <a:gridCol w="21590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Зондовый массаж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органов артикуляции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Массаж языка, щёк, нёба специальными зондами.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Коррекция звукопроизношения.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обучения здоровому образу жизни: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здоровому образу жизни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Песочная терапия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Снятие внутреннего напряжения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Поиск изображений, предметов  в песке.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Расслабление детей, включение в основную образовательную деятельность.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188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Логоритмика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Всестороннее развитие ребёнка, совершенствование речи.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Подвижные игры,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Физкультурные паузы,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Игры с мячом,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Движения под музыку,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Разучивание четверостишия, сопровождаемое движениям; Мимические упражнения; Артикуляционные упражнения; Пальчиковые игры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уровня речи, мелкой и общей моторики.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938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Артикуляционная гимнастика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органов артикуляции, подвижности языка.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Артикуляционные упражнения, как естественным способом, так и при помощи постановочных зондов.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Подвижность речевого аппарата,  улучшение звукопроизношения.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Технология активной сенсорно-развивающей среды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всех сторон  речи.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Разделение логопедического кабинета на речевые зоны.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Эффективное взаимодействие между участниками образовательного процесса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Мнемотехника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Запоминание, сохранение и воспроизведение  информации.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мнемосхем, мнемотаблиц на занятиях.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Воспроизведение информации . Развитие памяти.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C:\Users\User\Desktop\портфолио\P80129-0959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55577">
            <a:off x="587375" y="536575"/>
            <a:ext cx="2655888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2" descr="C:\Users\User\Desktop\портфолио\P80129-1001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194880">
            <a:off x="3109913" y="303213"/>
            <a:ext cx="292417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3" descr="C:\Users\User\Desktop\портфолио\P80129-1003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127645">
            <a:off x="5964238" y="439738"/>
            <a:ext cx="2655887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5" descr="C:\Users\User\Desktop\портфолио\P80129-1006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287060">
            <a:off x="3040063" y="2490788"/>
            <a:ext cx="2933700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6" descr="C:\Users\User\Desktop\портфолио\P80129-1008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166465">
            <a:off x="879475" y="2933700"/>
            <a:ext cx="2655888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7" descr="C:\Users\User\Desktop\портфолио\P80129-10094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989745">
            <a:off x="5846763" y="2578100"/>
            <a:ext cx="288925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8" descr="C:\Users\User\Desktop\портфолио\P80129-10112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169383">
            <a:off x="2206625" y="3940175"/>
            <a:ext cx="2790825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9" descr="C:\Users\User\Desktop\портфолио\P80129-10172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1200744">
            <a:off x="4433888" y="3937000"/>
            <a:ext cx="290195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Box 10"/>
          <p:cNvSpPr txBox="1">
            <a:spLocks noChangeArrowheads="1"/>
          </p:cNvSpPr>
          <p:nvPr/>
        </p:nvSpPr>
        <p:spPr bwMode="auto">
          <a:xfrm>
            <a:off x="1031875" y="214313"/>
            <a:ext cx="3784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Дидактические игры своими руками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Экспериментально-инновационная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«Создание логопедической группы в дошкольном учреждении, как средство коррекции речи детей ».</a:t>
            </a:r>
            <a:endParaRPr lang="ru-RU" sz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u="sng" dirty="0">
                <a:solidFill>
                  <a:schemeClr val="bg2"/>
                </a:solidFill>
              </a:rPr>
              <a:t>Цель проекта</a:t>
            </a:r>
            <a:r>
              <a:rPr lang="ru-RU" sz="1200" dirty="0">
                <a:solidFill>
                  <a:schemeClr val="bg2"/>
                </a:solidFill>
              </a:rPr>
              <a:t>: Создание логопедической группы в детском саду для исправления отклонений в речи детей и обеспечения личностно-ориентированного подхода к </a:t>
            </a:r>
            <a:r>
              <a:rPr lang="ru-RU" sz="1200" dirty="0" smtClean="0">
                <a:solidFill>
                  <a:schemeClr val="bg2"/>
                </a:solidFill>
              </a:rPr>
              <a:t>каждому </a:t>
            </a:r>
            <a:r>
              <a:rPr lang="ru-RU" sz="1200" dirty="0">
                <a:solidFill>
                  <a:schemeClr val="bg2"/>
                </a:solidFill>
              </a:rPr>
              <a:t>ребенку, начиная с полутора лет. </a:t>
            </a:r>
            <a:endParaRPr lang="ru-RU" sz="1200" dirty="0" smtClean="0">
              <a:solidFill>
                <a:schemeClr val="bg2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200" b="1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«Диалог: учитель-логопед – родитель».</a:t>
            </a:r>
          </a:p>
          <a:p>
            <a:pPr marL="0" indent="0">
              <a:buFont typeface="Arial" charset="0"/>
              <a:buNone/>
            </a:pPr>
            <a:r>
              <a:rPr lang="ru-RU" sz="1200" b="1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</a:t>
            </a:r>
            <a:r>
              <a:rPr lang="ru-RU" sz="120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создание оптимальной среды для взаимодействия учителя-логопеда с семьей как условие повышения эффективности коррекции речевых нарушений у детей. </a:t>
            </a:r>
          </a:p>
          <a:p>
            <a:pPr marL="0" indent="0">
              <a:buFont typeface="Arial" charset="0"/>
              <a:buNone/>
            </a:pPr>
            <a:endParaRPr lang="ru-RU" sz="1200" smtClean="0">
              <a:solidFill>
                <a:schemeClr val="bg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3221038"/>
            <a:ext cx="36337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6950" y="3221038"/>
            <a:ext cx="3446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3013" y="1292225"/>
            <a:ext cx="6764337" cy="45180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Курсы повышения квалификации.</a:t>
            </a:r>
            <a:endParaRPr lang="ru-RU" sz="1600" dirty="0">
              <a:solidFill>
                <a:schemeClr val="bg1"/>
              </a:solidFill>
              <a:latin typeface="+mn-lt"/>
              <a:ea typeface="Calibri"/>
              <a:cs typeface="Times New Roman"/>
            </a:endParaRPr>
          </a:p>
          <a:p>
            <a:pPr indent="450215" algn="just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С 01 марта 2015 по 30 апреля 2015 г прошла обучение в частном образовательном учреждении дополнительного профессионального образования «Институт новых технологий в образовании» по «Программе «Психолого-педагогические аспекты профессиональной компетентности педагогических работников в условиях реализации ФГОС» в объёме 144 часа.</a:t>
            </a:r>
            <a:endParaRPr lang="ru-RU" sz="1600" dirty="0">
              <a:solidFill>
                <a:schemeClr val="bg1"/>
              </a:solidFill>
              <a:latin typeface="+mn-lt"/>
              <a:ea typeface="Calibri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С 16 по 27 января 2018 г прошла курсы повышения квалификации в Магаданском областном государственном автономном учреждении дополнительного профессионального образования «Институт развития образования и повышения квалификации педагогических кадров» по теме: «Формирование речевых средств у детей с различными видами дизонтогенеза в условиях инклюзивного образовательного пространства» в объёме 72ч. 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628650" y="292100"/>
            <a:ext cx="7886700" cy="974725"/>
          </a:xfrm>
        </p:spPr>
        <p:txBody>
          <a:bodyPr/>
          <a:lstStyle/>
          <a:p>
            <a:pPr indent="449263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Транслирование опыта практических результатов профессиональной деятельности</a:t>
            </a:r>
            <a:r>
              <a:rPr lang="ru-RU" sz="240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4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2400" smtClean="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82688" y="2222500"/>
          <a:ext cx="6545262" cy="4416425"/>
        </p:xfrm>
        <a:graphic>
          <a:graphicData uri="http://schemas.openxmlformats.org/drawingml/2006/table">
            <a:tbl>
              <a:tblPr firstRow="1" firstCol="1" bandRow="1"/>
              <a:tblGrid>
                <a:gridCol w="3272790"/>
                <a:gridCol w="327279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сайта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статьи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arman</a:t>
                      </a:r>
                      <a:r>
                        <a:rPr lang="ru-RU" sz="12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 u="sng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tvoysadik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ru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Конспект НОД «Песок, свойства песка, изготовление куличиков»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arman</a:t>
                      </a:r>
                      <a:r>
                        <a:rPr lang="ru-RU" sz="12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 u="sng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tvoysadik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ru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Семинар для педагогов «Развитие связной речи дошкольников»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arman</a:t>
                      </a:r>
                      <a:r>
                        <a:rPr lang="ru-RU" sz="12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 u="sng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tvoysadik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ru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Картотека игр «Здоровье и безопасность»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arman</a:t>
                      </a:r>
                      <a:r>
                        <a:rPr lang="ru-RU" sz="12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tvoysadik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ru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Песочная терапия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arman</a:t>
                      </a:r>
                      <a:r>
                        <a:rPr lang="ru-RU" sz="12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tvoysadik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ru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«Создание логопедической группы в дошкольном учреждении как средство коррекции речи детей»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arman</a:t>
                      </a:r>
                      <a:r>
                        <a:rPr lang="ru-RU" sz="12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tvoysadik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ru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Презентация «Культура речи»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arman</a:t>
                      </a:r>
                      <a:r>
                        <a:rPr lang="ru-RU" sz="12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tvoysadik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ru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Семинар-практикум «Развиваем речь детей и взрослых»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arman</a:t>
                      </a:r>
                      <a:r>
                        <a:rPr lang="ru-RU" sz="12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tvoysadik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ru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Консультация для педагогов «Развитие связной речи дошкольников»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arman</a:t>
                      </a:r>
                      <a:r>
                        <a:rPr lang="ru-RU" sz="12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tvoysadik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ru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Требования к качеству педагога ДОО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arman</a:t>
                      </a:r>
                      <a:r>
                        <a:rPr lang="ru-RU" sz="12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tvoysadik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ru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Семинар-практикум «Логопедические игры и упражнения»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arman</a:t>
                      </a:r>
                      <a:r>
                        <a:rPr lang="ru-RU" sz="12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 u="sng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tvoysadik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ru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Семинар-практикум «Игровой массаж»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newgi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ru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«Культурный язык – язык образованных людей»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2574" name="Rectangle 1"/>
          <p:cNvSpPr>
            <a:spLocks noChangeArrowheads="1"/>
          </p:cNvSpPr>
          <p:nvPr/>
        </p:nvSpPr>
        <p:spPr bwMode="auto">
          <a:xfrm>
            <a:off x="1298575" y="1687513"/>
            <a:ext cx="2273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/>
            <a:r>
              <a:rPr lang="ru-RU" altLang="ru-RU" sz="1400" b="1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Публикации статей</a:t>
            </a:r>
            <a:r>
              <a:rPr lang="ru-RU" altLang="ru-RU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2368</TotalTime>
  <Words>1325</Words>
  <Application>Microsoft Office PowerPoint</Application>
  <PresentationFormat>Экран (4:3)</PresentationFormat>
  <Paragraphs>242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Arial</vt:lpstr>
      <vt:lpstr>Calibri Light</vt:lpstr>
      <vt:lpstr>Times New Roman</vt:lpstr>
      <vt:lpstr>Office Theme</vt:lpstr>
      <vt:lpstr>Диаграмма Microsoft Excel</vt:lpstr>
      <vt:lpstr> Муниципальное казённое дошкольное образовательное  учреждение «Детский сад «Пушинка» п. Армань» Портфолио учителя-логопеда Аксёновой Татьяны Николаевны</vt:lpstr>
      <vt:lpstr>Раздел 1 Общие сведения о педагогическом работнике</vt:lpstr>
      <vt:lpstr>Раздел 2. Информационно-аналитический отчёт педагогического работника о профессиональной деятельности в межаттестационный период.</vt:lpstr>
      <vt:lpstr>Продуктивное использование новых образовательных технологий, включая информационные, а также цифровых образовательных ресурсов и средств. </vt:lpstr>
      <vt:lpstr>Слайд 5</vt:lpstr>
      <vt:lpstr>Слайд 6</vt:lpstr>
      <vt:lpstr>Экспериментально-инновационная деятельность</vt:lpstr>
      <vt:lpstr>Слайд 8</vt:lpstr>
      <vt:lpstr>Транслирование опыта практических результатов профессиональной деятельности. </vt:lpstr>
      <vt:lpstr>Награды и поощрения</vt:lpstr>
      <vt:lpstr>Слайд 11</vt:lpstr>
      <vt:lpstr>Слайд 12</vt:lpstr>
      <vt:lpstr>Слайд 13</vt:lpstr>
      <vt:lpstr>Участие в профессиональных конкурсах</vt:lpstr>
      <vt:lpstr>Тренажёры для развития речевого дыхания.</vt:lpstr>
      <vt:lpstr>Просвещение родителей..</vt:lpstr>
      <vt:lpstr>Речевые зоны логопедического кабинета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115</cp:revision>
  <dcterms:created xsi:type="dcterms:W3CDTF">2016-11-18T14:12:19Z</dcterms:created>
  <dcterms:modified xsi:type="dcterms:W3CDTF">2018-03-15T01:34:28Z</dcterms:modified>
</cp:coreProperties>
</file>